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75" r:id="rId7"/>
    <p:sldMasterId id="2147483695" r:id="rId8"/>
  </p:sldMasterIdLst>
  <p:notesMasterIdLst>
    <p:notesMasterId r:id="rId45"/>
  </p:notesMasterIdLst>
  <p:sldIdLst>
    <p:sldId id="295" r:id="rId9"/>
    <p:sldId id="258" r:id="rId10"/>
    <p:sldId id="259" r:id="rId11"/>
    <p:sldId id="260" r:id="rId12"/>
    <p:sldId id="261" r:id="rId13"/>
    <p:sldId id="262" r:id="rId14"/>
    <p:sldId id="263" r:id="rId15"/>
    <p:sldId id="285" r:id="rId16"/>
    <p:sldId id="291" r:id="rId17"/>
    <p:sldId id="264" r:id="rId18"/>
    <p:sldId id="265" r:id="rId19"/>
    <p:sldId id="266" r:id="rId20"/>
    <p:sldId id="267" r:id="rId21"/>
    <p:sldId id="268" r:id="rId22"/>
    <p:sldId id="269" r:id="rId23"/>
    <p:sldId id="286" r:id="rId24"/>
    <p:sldId id="287"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4" r:id="rId39"/>
    <p:sldId id="288" r:id="rId40"/>
    <p:sldId id="289" r:id="rId41"/>
    <p:sldId id="290" r:id="rId42"/>
    <p:sldId id="283" r:id="rId43"/>
    <p:sldId id="29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Derks (GP Strategies Corporation)" initials="MD(S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76" autoAdjust="0"/>
    <p:restoredTop sz="92535" autoAdjust="0"/>
  </p:normalViewPr>
  <p:slideViewPr>
    <p:cSldViewPr snapToGrid="0">
      <p:cViewPr varScale="1">
        <p:scale>
          <a:sx n="85" d="100"/>
          <a:sy n="85" d="100"/>
        </p:scale>
        <p:origin x="126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3.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55317-9F72-4012-92B5-54DC64D8B270}" type="datetimeFigureOut">
              <a:rPr lang="en-US" smtClean="0"/>
              <a:t>9/11/2017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7A406-02B1-463B-93F7-BC8846960694}" type="slidenum">
              <a:rPr lang="en-US" smtClean="0"/>
              <a:t>‹#›</a:t>
            </a:fld>
            <a:endParaRPr lang="en-US"/>
          </a:p>
        </p:txBody>
      </p:sp>
    </p:spTree>
    <p:extLst>
      <p:ext uri="{BB962C8B-B14F-4D97-AF65-F5344CB8AC3E}">
        <p14:creationId xmlns:p14="http://schemas.microsoft.com/office/powerpoint/2010/main" val="75006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30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10</a:t>
            </a:fld>
            <a:endParaRPr lang="en-US"/>
          </a:p>
        </p:txBody>
      </p:sp>
    </p:spTree>
    <p:extLst>
      <p:ext uri="{BB962C8B-B14F-4D97-AF65-F5344CB8AC3E}">
        <p14:creationId xmlns:p14="http://schemas.microsoft.com/office/powerpoint/2010/main" val="110236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11</a:t>
            </a:fld>
            <a:endParaRPr lang="en-US"/>
          </a:p>
        </p:txBody>
      </p:sp>
    </p:spTree>
    <p:extLst>
      <p:ext uri="{BB962C8B-B14F-4D97-AF65-F5344CB8AC3E}">
        <p14:creationId xmlns:p14="http://schemas.microsoft.com/office/powerpoint/2010/main" val="73095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12</a:t>
            </a:fld>
            <a:endParaRPr lang="en-US"/>
          </a:p>
        </p:txBody>
      </p:sp>
    </p:spTree>
    <p:extLst>
      <p:ext uri="{BB962C8B-B14F-4D97-AF65-F5344CB8AC3E}">
        <p14:creationId xmlns:p14="http://schemas.microsoft.com/office/powerpoint/2010/main" val="45851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13</a:t>
            </a:fld>
            <a:endParaRPr lang="en-US"/>
          </a:p>
        </p:txBody>
      </p:sp>
    </p:spTree>
    <p:extLst>
      <p:ext uri="{BB962C8B-B14F-4D97-AF65-F5344CB8AC3E}">
        <p14:creationId xmlns:p14="http://schemas.microsoft.com/office/powerpoint/2010/main" val="497034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14</a:t>
            </a:fld>
            <a:endParaRPr lang="en-US"/>
          </a:p>
        </p:txBody>
      </p:sp>
    </p:spTree>
    <p:extLst>
      <p:ext uri="{BB962C8B-B14F-4D97-AF65-F5344CB8AC3E}">
        <p14:creationId xmlns:p14="http://schemas.microsoft.com/office/powerpoint/2010/main" val="1256157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15</a:t>
            </a:fld>
            <a:endParaRPr lang="en-US"/>
          </a:p>
        </p:txBody>
      </p:sp>
    </p:spTree>
    <p:extLst>
      <p:ext uri="{BB962C8B-B14F-4D97-AF65-F5344CB8AC3E}">
        <p14:creationId xmlns:p14="http://schemas.microsoft.com/office/powerpoint/2010/main" val="184787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16</a:t>
            </a:fld>
            <a:endParaRPr lang="en-US"/>
          </a:p>
        </p:txBody>
      </p:sp>
    </p:spTree>
    <p:extLst>
      <p:ext uri="{BB962C8B-B14F-4D97-AF65-F5344CB8AC3E}">
        <p14:creationId xmlns:p14="http://schemas.microsoft.com/office/powerpoint/2010/main" val="1396149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17</a:t>
            </a:fld>
            <a:endParaRPr lang="en-US"/>
          </a:p>
        </p:txBody>
      </p:sp>
    </p:spTree>
    <p:extLst>
      <p:ext uri="{BB962C8B-B14F-4D97-AF65-F5344CB8AC3E}">
        <p14:creationId xmlns:p14="http://schemas.microsoft.com/office/powerpoint/2010/main" val="2031179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18</a:t>
            </a:fld>
            <a:endParaRPr lang="en-US"/>
          </a:p>
        </p:txBody>
      </p:sp>
    </p:spTree>
    <p:extLst>
      <p:ext uri="{BB962C8B-B14F-4D97-AF65-F5344CB8AC3E}">
        <p14:creationId xmlns:p14="http://schemas.microsoft.com/office/powerpoint/2010/main" val="12000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19</a:t>
            </a:fld>
            <a:endParaRPr lang="en-US"/>
          </a:p>
        </p:txBody>
      </p:sp>
    </p:spTree>
    <p:extLst>
      <p:ext uri="{BB962C8B-B14F-4D97-AF65-F5344CB8AC3E}">
        <p14:creationId xmlns:p14="http://schemas.microsoft.com/office/powerpoint/2010/main" val="1404960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a:t>
            </a:fld>
            <a:endParaRPr lang="en-US"/>
          </a:p>
        </p:txBody>
      </p:sp>
    </p:spTree>
    <p:extLst>
      <p:ext uri="{BB962C8B-B14F-4D97-AF65-F5344CB8AC3E}">
        <p14:creationId xmlns:p14="http://schemas.microsoft.com/office/powerpoint/2010/main" val="1772607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20</a:t>
            </a:fld>
            <a:endParaRPr lang="en-US"/>
          </a:p>
        </p:txBody>
      </p:sp>
    </p:spTree>
    <p:extLst>
      <p:ext uri="{BB962C8B-B14F-4D97-AF65-F5344CB8AC3E}">
        <p14:creationId xmlns:p14="http://schemas.microsoft.com/office/powerpoint/2010/main" val="41466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21</a:t>
            </a:fld>
            <a:endParaRPr lang="en-US"/>
          </a:p>
        </p:txBody>
      </p:sp>
    </p:spTree>
    <p:extLst>
      <p:ext uri="{BB962C8B-B14F-4D97-AF65-F5344CB8AC3E}">
        <p14:creationId xmlns:p14="http://schemas.microsoft.com/office/powerpoint/2010/main" val="336331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7A406-02B1-463B-93F7-BC8846960694}" type="slidenum">
              <a:rPr lang="en-US" smtClean="0"/>
              <a:t>22</a:t>
            </a:fld>
            <a:endParaRPr lang="en-US"/>
          </a:p>
        </p:txBody>
      </p:sp>
    </p:spTree>
    <p:extLst>
      <p:ext uri="{BB962C8B-B14F-4D97-AF65-F5344CB8AC3E}">
        <p14:creationId xmlns:p14="http://schemas.microsoft.com/office/powerpoint/2010/main" val="92518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23</a:t>
            </a:fld>
            <a:endParaRPr lang="en-US"/>
          </a:p>
        </p:txBody>
      </p:sp>
    </p:spTree>
    <p:extLst>
      <p:ext uri="{BB962C8B-B14F-4D97-AF65-F5344CB8AC3E}">
        <p14:creationId xmlns:p14="http://schemas.microsoft.com/office/powerpoint/2010/main" val="71589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24</a:t>
            </a:fld>
            <a:endParaRPr lang="en-US"/>
          </a:p>
        </p:txBody>
      </p:sp>
    </p:spTree>
    <p:extLst>
      <p:ext uri="{BB962C8B-B14F-4D97-AF65-F5344CB8AC3E}">
        <p14:creationId xmlns:p14="http://schemas.microsoft.com/office/powerpoint/2010/main" val="916530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25</a:t>
            </a:fld>
            <a:endParaRPr lang="en-US"/>
          </a:p>
        </p:txBody>
      </p:sp>
    </p:spTree>
    <p:extLst>
      <p:ext uri="{BB962C8B-B14F-4D97-AF65-F5344CB8AC3E}">
        <p14:creationId xmlns:p14="http://schemas.microsoft.com/office/powerpoint/2010/main" val="810499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26</a:t>
            </a:fld>
            <a:endParaRPr lang="en-US"/>
          </a:p>
        </p:txBody>
      </p:sp>
    </p:spTree>
    <p:extLst>
      <p:ext uri="{BB962C8B-B14F-4D97-AF65-F5344CB8AC3E}">
        <p14:creationId xmlns:p14="http://schemas.microsoft.com/office/powerpoint/2010/main" val="1473566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27</a:t>
            </a:fld>
            <a:endParaRPr lang="en-US"/>
          </a:p>
        </p:txBody>
      </p:sp>
    </p:spTree>
    <p:extLst>
      <p:ext uri="{BB962C8B-B14F-4D97-AF65-F5344CB8AC3E}">
        <p14:creationId xmlns:p14="http://schemas.microsoft.com/office/powerpoint/2010/main" val="100493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28</a:t>
            </a:fld>
            <a:endParaRPr lang="en-US"/>
          </a:p>
        </p:txBody>
      </p:sp>
    </p:spTree>
    <p:extLst>
      <p:ext uri="{BB962C8B-B14F-4D97-AF65-F5344CB8AC3E}">
        <p14:creationId xmlns:p14="http://schemas.microsoft.com/office/powerpoint/2010/main" val="2076802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29</a:t>
            </a:fld>
            <a:endParaRPr lang="en-US"/>
          </a:p>
        </p:txBody>
      </p:sp>
    </p:spTree>
    <p:extLst>
      <p:ext uri="{BB962C8B-B14F-4D97-AF65-F5344CB8AC3E}">
        <p14:creationId xmlns:p14="http://schemas.microsoft.com/office/powerpoint/2010/main" val="9243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a:t>
            </a:fld>
            <a:endParaRPr lang="en-US"/>
          </a:p>
        </p:txBody>
      </p:sp>
    </p:spTree>
    <p:extLst>
      <p:ext uri="{BB962C8B-B14F-4D97-AF65-F5344CB8AC3E}">
        <p14:creationId xmlns:p14="http://schemas.microsoft.com/office/powerpoint/2010/main" val="1369056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30</a:t>
            </a:fld>
            <a:endParaRPr lang="en-US"/>
          </a:p>
        </p:txBody>
      </p:sp>
    </p:spTree>
    <p:extLst>
      <p:ext uri="{BB962C8B-B14F-4D97-AF65-F5344CB8AC3E}">
        <p14:creationId xmlns:p14="http://schemas.microsoft.com/office/powerpoint/2010/main" val="414818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31</a:t>
            </a:fld>
            <a:endParaRPr lang="en-US"/>
          </a:p>
        </p:txBody>
      </p:sp>
    </p:spTree>
    <p:extLst>
      <p:ext uri="{BB962C8B-B14F-4D97-AF65-F5344CB8AC3E}">
        <p14:creationId xmlns:p14="http://schemas.microsoft.com/office/powerpoint/2010/main" val="1930046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32</a:t>
            </a:fld>
            <a:endParaRPr lang="en-US"/>
          </a:p>
        </p:txBody>
      </p:sp>
    </p:spTree>
    <p:extLst>
      <p:ext uri="{BB962C8B-B14F-4D97-AF65-F5344CB8AC3E}">
        <p14:creationId xmlns:p14="http://schemas.microsoft.com/office/powerpoint/2010/main" val="458724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33</a:t>
            </a:fld>
            <a:endParaRPr lang="en-US"/>
          </a:p>
        </p:txBody>
      </p:sp>
    </p:spTree>
    <p:extLst>
      <p:ext uri="{BB962C8B-B14F-4D97-AF65-F5344CB8AC3E}">
        <p14:creationId xmlns:p14="http://schemas.microsoft.com/office/powerpoint/2010/main" val="2046701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34</a:t>
            </a:fld>
            <a:endParaRPr lang="en-US"/>
          </a:p>
        </p:txBody>
      </p:sp>
    </p:spTree>
    <p:extLst>
      <p:ext uri="{BB962C8B-B14F-4D97-AF65-F5344CB8AC3E}">
        <p14:creationId xmlns:p14="http://schemas.microsoft.com/office/powerpoint/2010/main" val="138705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35</a:t>
            </a:fld>
            <a:endParaRPr lang="en-US"/>
          </a:p>
        </p:txBody>
      </p:sp>
    </p:spTree>
    <p:extLst>
      <p:ext uri="{BB962C8B-B14F-4D97-AF65-F5344CB8AC3E}">
        <p14:creationId xmlns:p14="http://schemas.microsoft.com/office/powerpoint/2010/main" val="10687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4</a:t>
            </a:fld>
            <a:endParaRPr lang="en-US"/>
          </a:p>
        </p:txBody>
      </p:sp>
    </p:spTree>
    <p:extLst>
      <p:ext uri="{BB962C8B-B14F-4D97-AF65-F5344CB8AC3E}">
        <p14:creationId xmlns:p14="http://schemas.microsoft.com/office/powerpoint/2010/main" val="31052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5</a:t>
            </a:fld>
            <a:endParaRPr lang="en-US"/>
          </a:p>
        </p:txBody>
      </p:sp>
    </p:spTree>
    <p:extLst>
      <p:ext uri="{BB962C8B-B14F-4D97-AF65-F5344CB8AC3E}">
        <p14:creationId xmlns:p14="http://schemas.microsoft.com/office/powerpoint/2010/main" val="202829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6</a:t>
            </a:fld>
            <a:endParaRPr lang="en-US"/>
          </a:p>
        </p:txBody>
      </p:sp>
    </p:spTree>
    <p:extLst>
      <p:ext uri="{BB962C8B-B14F-4D97-AF65-F5344CB8AC3E}">
        <p14:creationId xmlns:p14="http://schemas.microsoft.com/office/powerpoint/2010/main" val="23679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7</a:t>
            </a:fld>
            <a:endParaRPr lang="en-US"/>
          </a:p>
        </p:txBody>
      </p:sp>
    </p:spTree>
    <p:extLst>
      <p:ext uri="{BB962C8B-B14F-4D97-AF65-F5344CB8AC3E}">
        <p14:creationId xmlns:p14="http://schemas.microsoft.com/office/powerpoint/2010/main" val="134675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8</a:t>
            </a:fld>
            <a:endParaRPr lang="en-US"/>
          </a:p>
        </p:txBody>
      </p:sp>
    </p:spTree>
    <p:extLst>
      <p:ext uri="{BB962C8B-B14F-4D97-AF65-F5344CB8AC3E}">
        <p14:creationId xmlns:p14="http://schemas.microsoft.com/office/powerpoint/2010/main" val="842650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7A406-02B1-463B-93F7-BC8846960694}" type="slidenum">
              <a:rPr lang="en-US" smtClean="0"/>
              <a:t>9</a:t>
            </a:fld>
            <a:endParaRPr lang="en-US"/>
          </a:p>
        </p:txBody>
      </p:sp>
    </p:spTree>
    <p:extLst>
      <p:ext uri="{BB962C8B-B14F-4D97-AF65-F5344CB8AC3E}">
        <p14:creationId xmlns:p14="http://schemas.microsoft.com/office/powerpoint/2010/main" val="187510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807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165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6130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solidFill>
                  <a:prstClr val="white">
                    <a:tint val="75000"/>
                  </a:prstClr>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prstClr val="white">
                    <a:tint val="75000"/>
                  </a:prstClr>
                </a:solidFill>
              </a:rPr>
              <a:pPr/>
              <a:t>‹#›</a:t>
            </a:fld>
            <a:endParaRPr lang="en-US">
              <a:solidFill>
                <a:prstClr val="white">
                  <a:tint val="75000"/>
                </a:prst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29387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58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59102" y="470067"/>
            <a:ext cx="1419662" cy="304828"/>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3" name="TextBox 22"/>
          <p:cNvSpPr txBox="1"/>
          <p:nvPr userDrawn="1"/>
        </p:nvSpPr>
        <p:spPr bwMode="black">
          <a:xfrm>
            <a:off x="459102" y="5946333"/>
            <a:ext cx="3041382" cy="677456"/>
          </a:xfrm>
          <a:prstGeom prst="rect">
            <a:avLst/>
          </a:prstGeom>
          <a:noFill/>
        </p:spPr>
        <p:txBody>
          <a:bodyPr wrap="square" lIns="0" tIns="143426" rIns="179282" bIns="143426" rtlCol="0">
            <a:spAutoFit/>
          </a:bodyPr>
          <a:lstStyle/>
          <a:p>
            <a:pPr>
              <a:lnSpc>
                <a:spcPct val="90000"/>
              </a:lnSpc>
              <a:spcAft>
                <a:spcPts val="588"/>
              </a:spcAft>
            </a:pPr>
            <a:r>
              <a:rPr lang="en-US" sz="2745" dirty="0">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9102" y="1623935"/>
            <a:ext cx="2749042" cy="4046446"/>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3416" y="-312"/>
            <a:ext cx="6857719" cy="6858623"/>
          </a:xfrm>
          <a:prstGeom prst="rect">
            <a:avLst/>
          </a:prstGeom>
        </p:spPr>
      </p:pic>
    </p:spTree>
    <p:extLst>
      <p:ext uri="{BB962C8B-B14F-4D97-AF65-F5344CB8AC3E}">
        <p14:creationId xmlns:p14="http://schemas.microsoft.com/office/powerpoint/2010/main" val="110654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5561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21617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9278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3900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8839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7819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61542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8518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365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803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96283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99715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468288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232909097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48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739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5"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2" indent="0">
              <a:buNone/>
              <a:defRPr sz="1600">
                <a:solidFill>
                  <a:schemeClr val="tx1">
                    <a:tint val="75000"/>
                  </a:schemeClr>
                </a:solidFill>
              </a:defRPr>
            </a:lvl5pPr>
            <a:lvl6pPr marL="2286027" indent="0">
              <a:buNone/>
              <a:defRPr sz="1600">
                <a:solidFill>
                  <a:schemeClr val="tx1">
                    <a:tint val="75000"/>
                  </a:schemeClr>
                </a:solidFill>
              </a:defRPr>
            </a:lvl6pPr>
            <a:lvl7pPr marL="2743233" indent="0">
              <a:buNone/>
              <a:defRPr sz="1600">
                <a:solidFill>
                  <a:schemeClr val="tx1">
                    <a:tint val="75000"/>
                  </a:schemeClr>
                </a:solidFill>
              </a:defRPr>
            </a:lvl7pPr>
            <a:lvl8pPr marL="3200438" indent="0">
              <a:buNone/>
              <a:defRPr sz="1600">
                <a:solidFill>
                  <a:schemeClr val="tx1">
                    <a:tint val="75000"/>
                  </a:schemeClr>
                </a:solidFill>
              </a:defRPr>
            </a:lvl8pPr>
            <a:lvl9pPr marL="365764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21581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98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380673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80098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5345680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12225376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665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436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31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2285785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33947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11668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111257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8832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428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2573748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64640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00599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687277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3354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3359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12597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8877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01163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84446024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8118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6322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2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063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028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356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205" indent="0">
              <a:buNone/>
              <a:defRPr sz="2800"/>
            </a:lvl2pPr>
            <a:lvl3pPr marL="914411" indent="0">
              <a:buNone/>
              <a:defRPr sz="2400"/>
            </a:lvl3pPr>
            <a:lvl4pPr marL="1371617" indent="0">
              <a:buNone/>
              <a:defRPr sz="2000"/>
            </a:lvl4pPr>
            <a:lvl5pPr marL="1828822" indent="0">
              <a:buNone/>
              <a:defRPr sz="2000"/>
            </a:lvl5pPr>
            <a:lvl6pPr marL="2286027" indent="0">
              <a:buNone/>
              <a:defRPr sz="2000"/>
            </a:lvl6pPr>
            <a:lvl7pPr marL="2743233" indent="0">
              <a:buNone/>
              <a:defRPr sz="2000"/>
            </a:lvl7pPr>
            <a:lvl8pPr marL="3200438" indent="0">
              <a:buNone/>
              <a:defRPr sz="2000"/>
            </a:lvl8pPr>
            <a:lvl9pPr marL="3657643"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5F16CB-7D8E-47A0-BBE2-D62721C4FA52}" type="datetimeFigureOut">
              <a:rPr lang="en-US" smtClean="0">
                <a:solidFill>
                  <a:prstClr val="black">
                    <a:tint val="75000"/>
                  </a:prstClr>
                </a:solidFill>
              </a:rPr>
              <a:pPr/>
              <a:t>9/11/2017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D1D160-D680-4B1A-A46D-2EFD064BED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103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11"/>
            <a:fld id="{745F16CB-7D8E-47A0-BBE2-D62721C4FA52}" type="datetimeFigureOut">
              <a:rPr lang="en-US" smtClean="0">
                <a:solidFill>
                  <a:prstClr val="black">
                    <a:tint val="75000"/>
                  </a:prstClr>
                </a:solidFill>
              </a:rPr>
              <a:pPr defTabSz="914411"/>
              <a:t>9/11/2017</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11"/>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11"/>
            <a:fld id="{7DD1D160-D680-4B1A-A46D-2EFD064BED90}" type="slidenum">
              <a:rPr lang="en-US" smtClean="0">
                <a:solidFill>
                  <a:prstClr val="black">
                    <a:tint val="75000"/>
                  </a:prstClr>
                </a:solidFill>
              </a:rPr>
              <a:pPr defTabSz="914411"/>
              <a:t>‹#›</a:t>
            </a:fld>
            <a:endParaRPr lang="en-US">
              <a:solidFill>
                <a:prstClr val="black">
                  <a:tint val="75000"/>
                </a:prstClr>
              </a:solidFill>
            </a:endParaRPr>
          </a:p>
        </p:txBody>
      </p:sp>
    </p:spTree>
    <p:extLst>
      <p:ext uri="{BB962C8B-B14F-4D97-AF65-F5344CB8AC3E}">
        <p14:creationId xmlns:p14="http://schemas.microsoft.com/office/powerpoint/2010/main" val="2519640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754290942"/>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75317031"/>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2" name="Title 1"/>
          <p:cNvSpPr>
            <a:spLocks noGrp="1"/>
          </p:cNvSpPr>
          <p:nvPr>
            <p:ph type="title"/>
          </p:nvPr>
        </p:nvSpPr>
        <p:spPr>
          <a:xfrm>
            <a:off x="269302" y="2077815"/>
            <a:ext cx="6070538" cy="1799462"/>
          </a:xfrm>
        </p:spPr>
        <p:txBody>
          <a:bodyPr/>
          <a:lstStyle/>
          <a:p>
            <a:r>
              <a:rPr lang="en-US" sz="4000" dirty="0">
                <a:solidFill>
                  <a:srgbClr val="FFFFFF"/>
                </a:solidFill>
                <a:latin typeface="Segoe UI" panose="020B0502040204020203" pitchFamily="34" charset="0"/>
              </a:rPr>
              <a:t>Real world whiteboard design session case study</a:t>
            </a:r>
            <a:br>
              <a:rPr lang="en-US" sz="2800" dirty="0">
                <a:solidFill>
                  <a:srgbClr val="FFFFFF"/>
                </a:solidFill>
                <a:latin typeface="Segoe UI"/>
              </a:rPr>
            </a:br>
            <a:endParaRPr lang="en-US" sz="4000" dirty="0"/>
          </a:p>
        </p:txBody>
      </p:sp>
      <p:sp>
        <p:nvSpPr>
          <p:cNvPr id="3" name="Text Placeholder 2"/>
          <p:cNvSpPr>
            <a:spLocks noGrp="1"/>
          </p:cNvSpPr>
          <p:nvPr>
            <p:ph type="body" sz="quarter" idx="14"/>
          </p:nvPr>
        </p:nvSpPr>
        <p:spPr>
          <a:xfrm>
            <a:off x="267682" y="3417128"/>
            <a:ext cx="4840694" cy="717249"/>
          </a:xfrm>
        </p:spPr>
        <p:txBody>
          <a:bodyPr/>
          <a:lstStyle/>
          <a:p>
            <a:r>
              <a:rPr lang="en-US" sz="3200" dirty="0">
                <a:solidFill>
                  <a:srgbClr val="FFFFFF"/>
                </a:solidFill>
              </a:rPr>
              <a:t>Big data and visualization</a:t>
            </a:r>
          </a:p>
          <a:p>
            <a:endParaRPr lang="en-US" dirty="0"/>
          </a:p>
        </p:txBody>
      </p:sp>
    </p:spTree>
    <p:extLst>
      <p:ext uri="{BB962C8B-B14F-4D97-AF65-F5344CB8AC3E}">
        <p14:creationId xmlns:p14="http://schemas.microsoft.com/office/powerpoint/2010/main" val="40377255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Common scenarios</a:t>
            </a:r>
          </a:p>
        </p:txBody>
      </p:sp>
      <p:pic>
        <p:nvPicPr>
          <p:cNvPr id="9" name="Picture 8"/>
          <p:cNvPicPr/>
          <p:nvPr/>
        </p:nvPicPr>
        <p:blipFill>
          <a:blip r:embed="rId3"/>
          <a:stretch>
            <a:fillRect/>
          </a:stretch>
        </p:blipFill>
        <p:spPr>
          <a:xfrm>
            <a:off x="2070261" y="1801487"/>
            <a:ext cx="7892031" cy="5056465"/>
          </a:xfrm>
          <a:prstGeom prst="rect">
            <a:avLst/>
          </a:prstGeom>
        </p:spPr>
      </p:pic>
    </p:spTree>
    <p:extLst>
      <p:ext uri="{BB962C8B-B14F-4D97-AF65-F5344CB8AC3E}">
        <p14:creationId xmlns:p14="http://schemas.microsoft.com/office/powerpoint/2010/main" val="194604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solidFill>
                  <a:schemeClr val="bg1"/>
                </a:solidFill>
                <a:latin typeface="Segoe UI" panose="020B0502040204020203" pitchFamily="34" charset="0"/>
                <a:cs typeface="Segoe UI" panose="020B0502040204020203" pitchFamily="34" charset="0"/>
              </a:rPr>
              <a:t>Step 2:</a:t>
            </a:r>
            <a:br>
              <a:rPr lang="en-US" sz="3800" dirty="0">
                <a:solidFill>
                  <a:schemeClr val="bg1"/>
                </a:solidFill>
                <a:latin typeface="Segoe UI" panose="020B0502040204020203" pitchFamily="34" charset="0"/>
                <a:cs typeface="Segoe UI" panose="020B0502040204020203" pitchFamily="34" charset="0"/>
              </a:rPr>
            </a:br>
            <a:r>
              <a:rPr lang="en-US" sz="3800" i="1" dirty="0">
                <a:solidFill>
                  <a:schemeClr val="bg1"/>
                </a:solidFill>
                <a:latin typeface="Segoe UI" panose="020B0502040204020203" pitchFamily="34" charset="0"/>
                <a:cs typeface="Segoe UI" panose="020B0502040204020203" pitchFamily="34" charset="0"/>
              </a:rPr>
              <a:t>Call to action: Design the solution</a:t>
            </a:r>
          </a:p>
        </p:txBody>
      </p:sp>
      <p:sp>
        <p:nvSpPr>
          <p:cNvPr id="3" name="Content Placeholder 2"/>
          <p:cNvSpPr>
            <a:spLocks noGrp="1"/>
          </p:cNvSpPr>
          <p:nvPr>
            <p:ph sz="quarter" idx="10"/>
          </p:nvPr>
        </p:nvSpPr>
        <p:spPr>
          <a:xfrm>
            <a:off x="1805436" y="1886311"/>
            <a:ext cx="8068167" cy="2318308"/>
          </a:xfrm>
        </p:spPr>
        <p:txBody>
          <a:bodyPr/>
          <a:lstStyle/>
          <a:p>
            <a:pPr marL="0" indent="0">
              <a:buNone/>
            </a:pPr>
            <a:r>
              <a:rPr lang="en-US" sz="1800" b="1" dirty="0">
                <a:solidFill>
                  <a:schemeClr val="bg1"/>
                </a:solidFill>
                <a:latin typeface="Segoe UI" panose="020B0502040204020203" pitchFamily="34" charset="0"/>
                <a:cs typeface="Segoe UI" panose="020B0502040204020203" pitchFamily="34" charset="0"/>
              </a:rPr>
              <a:t>Outcome</a:t>
            </a:r>
            <a:endParaRPr lang="en-US" sz="1800" dirty="0">
              <a:solidFill>
                <a:schemeClr val="bg1"/>
              </a:solidFill>
              <a:latin typeface="Segoe UI" panose="020B0502040204020203" pitchFamily="34" charset="0"/>
              <a:cs typeface="Segoe UI" panose="020B0502040204020203" pitchFamily="34" charset="0"/>
            </a:endParaRPr>
          </a:p>
          <a:p>
            <a:pPr marL="0" indent="0">
              <a:buNone/>
            </a:pPr>
            <a:r>
              <a:rPr lang="en-US" sz="1800" dirty="0">
                <a:solidFill>
                  <a:schemeClr val="bg1"/>
                </a:solidFill>
                <a:latin typeface="Segoe UI" panose="020B0502040204020203" pitchFamily="34" charset="0"/>
                <a:cs typeface="Segoe UI" panose="020B0502040204020203" pitchFamily="34" charset="0"/>
              </a:rPr>
              <a:t>Design a solution and prepare to present the solution to the target customer audience in a 15-minute chalk-talk format.</a:t>
            </a:r>
          </a:p>
          <a:p>
            <a:pPr marL="0" indent="0">
              <a:buNone/>
            </a:pPr>
            <a:r>
              <a:rPr lang="en-US" sz="1800" b="1" dirty="0">
                <a:solidFill>
                  <a:schemeClr val="bg1"/>
                </a:solidFill>
                <a:latin typeface="Segoe UI" panose="020B0502040204020203" pitchFamily="34" charset="0"/>
                <a:cs typeface="Segoe UI" panose="020B0502040204020203" pitchFamily="34" charset="0"/>
              </a:rPr>
              <a:t>Timeframe</a:t>
            </a:r>
            <a:endParaRPr lang="en-US" sz="1800" dirty="0">
              <a:solidFill>
                <a:schemeClr val="bg1"/>
              </a:solidFill>
              <a:latin typeface="Segoe UI" panose="020B0502040204020203" pitchFamily="34" charset="0"/>
              <a:cs typeface="Segoe UI" panose="020B0502040204020203" pitchFamily="34" charset="0"/>
            </a:endParaRPr>
          </a:p>
          <a:p>
            <a:pPr marL="0" indent="0">
              <a:buNone/>
            </a:pPr>
            <a:r>
              <a:rPr lang="en-US" sz="1800" dirty="0">
                <a:solidFill>
                  <a:schemeClr val="bg1"/>
                </a:solidFill>
                <a:latin typeface="Segoe UI" panose="020B0502040204020203" pitchFamily="34" charset="0"/>
                <a:cs typeface="Segoe UI" panose="020B0502040204020203" pitchFamily="34" charset="0"/>
              </a:rPr>
              <a:t>60 minutes</a:t>
            </a:r>
          </a:p>
          <a:p>
            <a:pPr marL="0" indent="0">
              <a:buNone/>
            </a:pPr>
            <a:endParaRPr lang="en-US" sz="2059" dirty="0">
              <a:solidFill>
                <a:schemeClr val="bg1"/>
              </a:solidFill>
            </a:endParaRP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80308081"/>
              </p:ext>
            </p:extLst>
          </p:nvPr>
        </p:nvGraphicFramePr>
        <p:xfrm>
          <a:off x="1929712" y="3849822"/>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tx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tx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30941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solidFill>
                  <a:schemeClr val="bg1"/>
                </a:solidFill>
                <a:latin typeface="Segoe UI" panose="020B0502040204020203" pitchFamily="34" charset="0"/>
                <a:cs typeface="Segoe UI" panose="020B0502040204020203" pitchFamily="34" charset="0"/>
              </a:rPr>
              <a:t>Step 3:</a:t>
            </a:r>
            <a:br>
              <a:rPr lang="en-US" sz="3800" dirty="0">
                <a:solidFill>
                  <a:schemeClr val="bg1"/>
                </a:solidFill>
                <a:latin typeface="Segoe UI" panose="020B0502040204020203" pitchFamily="34" charset="0"/>
                <a:cs typeface="Segoe UI" panose="020B0502040204020203" pitchFamily="34" charset="0"/>
              </a:rPr>
            </a:br>
            <a:r>
              <a:rPr lang="en-US" sz="3800" i="1" dirty="0">
                <a:solidFill>
                  <a:schemeClr val="bg1"/>
                </a:solidFill>
                <a:latin typeface="Segoe UI" panose="020B0502040204020203" pitchFamily="34" charset="0"/>
                <a:cs typeface="Segoe UI" panose="020B0502040204020203" pitchFamily="34" charset="0"/>
              </a:rPr>
              <a:t>Call to action: Present the solution</a:t>
            </a:r>
            <a:endParaRPr lang="en-US" sz="3800"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sz="quarter" idx="10"/>
          </p:nvPr>
        </p:nvSpPr>
        <p:spPr>
          <a:xfrm>
            <a:off x="1725511" y="2123473"/>
            <a:ext cx="7527627" cy="3695864"/>
          </a:xfrm>
        </p:spPr>
        <p:txBody>
          <a:bodyPr>
            <a:noAutofit/>
          </a:bodyPr>
          <a:lstStyle/>
          <a:p>
            <a:pPr marL="0" indent="0">
              <a:buNone/>
            </a:pPr>
            <a:r>
              <a:rPr lang="en-US" sz="1800" b="1" dirty="0">
                <a:solidFill>
                  <a:schemeClr val="bg1"/>
                </a:solidFill>
                <a:latin typeface="Segoe UI" panose="020B0502040204020203" pitchFamily="34" charset="0"/>
                <a:cs typeface="Segoe UI" panose="020B0502040204020203" pitchFamily="34" charset="0"/>
              </a:rPr>
              <a:t>Outcome</a:t>
            </a:r>
            <a:r>
              <a:rPr lang="en-US" sz="1800" dirty="0">
                <a:solidFill>
                  <a:schemeClr val="bg1"/>
                </a:solidFill>
                <a:latin typeface="Segoe UI" panose="020B0502040204020203" pitchFamily="34" charset="0"/>
                <a:cs typeface="Segoe UI" panose="020B0502040204020203" pitchFamily="34" charset="0"/>
              </a:rPr>
              <a:t>  </a:t>
            </a:r>
            <a:br>
              <a:rPr lang="en-US" sz="1800" dirty="0">
                <a:solidFill>
                  <a:schemeClr val="bg1"/>
                </a:solidFill>
                <a:latin typeface="Segoe UI" panose="020B0502040204020203" pitchFamily="34" charset="0"/>
                <a:cs typeface="Segoe UI" panose="020B0502040204020203" pitchFamily="34" charset="0"/>
              </a:rPr>
            </a:br>
            <a:r>
              <a:rPr lang="en-US" sz="1800" dirty="0">
                <a:solidFill>
                  <a:schemeClr val="bg1"/>
                </a:solidFill>
                <a:latin typeface="Segoe UI" panose="020B0502040204020203" pitchFamily="34" charset="0"/>
                <a:cs typeface="Segoe UI" panose="020B0502040204020203" pitchFamily="34" charset="0"/>
              </a:rPr>
              <a:t>Present a solution to the target customer audience in a 15-minute chalk-talk format. </a:t>
            </a:r>
          </a:p>
          <a:p>
            <a:pPr marL="0" indent="0">
              <a:buNone/>
            </a:pPr>
            <a:r>
              <a:rPr lang="en-US" sz="1800" b="1" dirty="0">
                <a:solidFill>
                  <a:schemeClr val="bg1"/>
                </a:solidFill>
                <a:latin typeface="Segoe UI" panose="020B0502040204020203" pitchFamily="34" charset="0"/>
                <a:cs typeface="Segoe UI" panose="020B0502040204020203" pitchFamily="34" charset="0"/>
              </a:rPr>
              <a:t>Timeframe</a:t>
            </a:r>
            <a:endParaRPr lang="en-US" sz="1800" dirty="0">
              <a:solidFill>
                <a:schemeClr val="bg1"/>
              </a:solidFill>
              <a:latin typeface="Segoe UI" panose="020B0502040204020203" pitchFamily="34" charset="0"/>
              <a:cs typeface="Segoe UI" panose="020B0502040204020203" pitchFamily="34" charset="0"/>
            </a:endParaRPr>
          </a:p>
          <a:p>
            <a:pPr marL="0" indent="0">
              <a:buNone/>
            </a:pPr>
            <a:r>
              <a:rPr lang="en-US" sz="1800" dirty="0">
                <a:solidFill>
                  <a:schemeClr val="bg1"/>
                </a:solidFill>
                <a:latin typeface="Segoe UI" panose="020B0502040204020203" pitchFamily="34" charset="0"/>
                <a:cs typeface="Segoe UI" panose="020B0502040204020203" pitchFamily="34" charset="0"/>
              </a:rPr>
              <a:t>30 minutes (15 minutes one team, to present and receive feedback.)</a:t>
            </a:r>
          </a:p>
          <a:p>
            <a:pPr marL="0" indent="0">
              <a:buNone/>
            </a:pPr>
            <a:r>
              <a:rPr lang="en-US" sz="1800" b="1" dirty="0">
                <a:solidFill>
                  <a:schemeClr val="bg1"/>
                </a:solidFill>
                <a:latin typeface="Segoe UI" panose="020B0502040204020203" pitchFamily="34" charset="0"/>
                <a:cs typeface="Segoe UI" panose="020B0502040204020203" pitchFamily="34" charset="0"/>
              </a:rPr>
              <a:t>Directions</a:t>
            </a:r>
            <a:endParaRPr lang="en-US" sz="1800" dirty="0">
              <a:solidFill>
                <a:schemeClr val="bg1"/>
              </a:solidFill>
              <a:latin typeface="Segoe UI" panose="020B0502040204020203" pitchFamily="34" charset="0"/>
              <a:cs typeface="Segoe UI" panose="020B0502040204020203" pitchFamily="34" charset="0"/>
            </a:endParaRPr>
          </a:p>
          <a:p>
            <a:pPr lvl="0"/>
            <a:r>
              <a:rPr lang="en-US" sz="1800" dirty="0">
                <a:solidFill>
                  <a:schemeClr val="bg1"/>
                </a:solidFill>
                <a:latin typeface="Segoe UI" panose="020B0502040204020203" pitchFamily="34" charset="0"/>
                <a:cs typeface="Segoe UI" panose="020B0502040204020203" pitchFamily="34" charset="0"/>
              </a:rPr>
              <a:t>Pair with another table.</a:t>
            </a:r>
          </a:p>
          <a:p>
            <a:pPr lvl="0"/>
            <a:r>
              <a:rPr lang="en-US" sz="1800" dirty="0">
                <a:solidFill>
                  <a:schemeClr val="bg1"/>
                </a:solidFill>
                <a:latin typeface="Segoe UI" panose="020B0502040204020203" pitchFamily="34" charset="0"/>
                <a:cs typeface="Segoe UI" panose="020B0502040204020203" pitchFamily="34" charset="0"/>
              </a:rPr>
              <a:t>One table is the Microsoft team and the other table is the customer.</a:t>
            </a:r>
          </a:p>
          <a:p>
            <a:pPr lvl="0"/>
            <a:r>
              <a:rPr lang="en-US" sz="1800" dirty="0">
                <a:solidFill>
                  <a:schemeClr val="bg1"/>
                </a:solidFill>
                <a:latin typeface="Segoe UI" panose="020B0502040204020203" pitchFamily="34" charset="0"/>
                <a:cs typeface="Segoe UI" panose="020B0502040204020203" pitchFamily="34" charset="0"/>
              </a:rPr>
              <a:t>The Microsoft team presents their proposed solution to the customer.</a:t>
            </a:r>
          </a:p>
          <a:p>
            <a:pPr lvl="0"/>
            <a:r>
              <a:rPr lang="en-US" sz="1800" dirty="0">
                <a:solidFill>
                  <a:schemeClr val="bg1"/>
                </a:solidFill>
                <a:latin typeface="Segoe UI" panose="020B0502040204020203" pitchFamily="34" charset="0"/>
                <a:cs typeface="Segoe UI" panose="020B0502040204020203" pitchFamily="34" charset="0"/>
              </a:rPr>
              <a:t>The customer asks one of the objections from the list of objections in the case-study.</a:t>
            </a:r>
          </a:p>
          <a:p>
            <a:pPr lvl="0"/>
            <a:r>
              <a:rPr lang="en-US" sz="1800" dirty="0">
                <a:solidFill>
                  <a:schemeClr val="bg1"/>
                </a:solidFill>
                <a:latin typeface="Segoe UI" panose="020B0502040204020203" pitchFamily="34" charset="0"/>
                <a:cs typeface="Segoe UI" panose="020B0502040204020203" pitchFamily="34" charset="0"/>
              </a:rPr>
              <a:t>The Microsoft team responds to the objection.</a:t>
            </a:r>
          </a:p>
          <a:p>
            <a:pPr lvl="0"/>
            <a:r>
              <a:rPr lang="en-US" sz="1800" dirty="0">
                <a:solidFill>
                  <a:schemeClr val="bg1"/>
                </a:solidFill>
                <a:latin typeface="Segoe UI" panose="020B0502040204020203" pitchFamily="34" charset="0"/>
                <a:cs typeface="Segoe UI" panose="020B0502040204020203" pitchFamily="34" charset="0"/>
              </a:rPr>
              <a:t>The customer team gives feedback to the Microsoft team.</a:t>
            </a:r>
            <a:r>
              <a:rPr lang="en-US" sz="1800" strike="sngStrike" dirty="0">
                <a:solidFill>
                  <a:srgbClr val="FF0000"/>
                </a:solidFill>
                <a:latin typeface="Segoe UI" panose="020B0502040204020203" pitchFamily="34" charset="0"/>
                <a:cs typeface="Segoe UI" panose="020B0502040204020203" pitchFamily="34" charset="0"/>
              </a:rPr>
              <a:t> </a:t>
            </a:r>
          </a:p>
        </p:txBody>
      </p:sp>
      <p:pic>
        <p:nvPicPr>
          <p:cNvPr id="8" name="Picture 7" descr="StoreSimple_Buildings_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196" y="3281050"/>
            <a:ext cx="4689717" cy="3576902"/>
          </a:xfrm>
          <a:prstGeom prst="rect">
            <a:avLst/>
          </a:prstGeom>
        </p:spPr>
      </p:pic>
    </p:spTree>
    <p:extLst>
      <p:ext uri="{BB962C8B-B14F-4D97-AF65-F5344CB8AC3E}">
        <p14:creationId xmlns:p14="http://schemas.microsoft.com/office/powerpoint/2010/main" val="421803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5790" y="2943864"/>
            <a:ext cx="7216246" cy="1344684"/>
          </a:xfrm>
        </p:spPr>
        <p:txBody>
          <a:bodyPr/>
          <a:lstStyle/>
          <a:p>
            <a:pPr>
              <a:buSzPct val="90000"/>
            </a:pPr>
            <a:r>
              <a:rPr lang="en-US" sz="3530" dirty="0">
                <a:solidFill>
                  <a:schemeClr val="tx1"/>
                </a:solidFill>
                <a:latin typeface="Segoe UI" panose="020B0502040204020203" pitchFamily="34" charset="0"/>
                <a:cs typeface="Segoe UI" panose="020B0502040204020203" pitchFamily="34" charset="0"/>
              </a:rPr>
              <a:t>Wrap</a:t>
            </a:r>
            <a:r>
              <a:rPr lang="en-US" sz="3530" strike="sngStrike" dirty="0">
                <a:solidFill>
                  <a:schemeClr val="tx1"/>
                </a:solidFill>
                <a:latin typeface="Segoe UI" panose="020B0502040204020203" pitchFamily="34" charset="0"/>
                <a:cs typeface="Segoe UI" panose="020B0502040204020203" pitchFamily="34" charset="0"/>
              </a:rPr>
              <a:t>-</a:t>
            </a:r>
            <a:r>
              <a:rPr lang="en-US" sz="3530" dirty="0">
                <a:solidFill>
                  <a:schemeClr val="tx1"/>
                </a:solidFill>
                <a:latin typeface="Segoe UI" panose="020B0502040204020203" pitchFamily="34" charset="0"/>
                <a:cs typeface="Segoe UI" panose="020B0502040204020203" pitchFamily="34" charset="0"/>
              </a:rPr>
              <a:t>up</a:t>
            </a:r>
            <a:endParaRPr lang="en-US" sz="3970" b="1" dirty="0">
              <a:solidFill>
                <a:schemeClr val="tx1"/>
              </a:solidFill>
              <a:latin typeface="Segoe UI" panose="020B0502040204020203" pitchFamily="34" charset="0"/>
              <a:cs typeface="Segoe UI" panose="020B0502040204020203" pitchFamily="34" charset="0"/>
            </a:endParaRPr>
          </a:p>
        </p:txBody>
      </p:sp>
      <p:pic>
        <p:nvPicPr>
          <p:cNvPr id="9" name="Picture 8" descr="StoreSimple_Buildings_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196" y="3294799"/>
            <a:ext cx="4689717" cy="3576902"/>
          </a:xfrm>
          <a:prstGeom prst="rect">
            <a:avLst/>
          </a:prstGeom>
        </p:spPr>
      </p:pic>
      <p:sp>
        <p:nvSpPr>
          <p:cNvPr id="12" name="Text Placeholder 6"/>
          <p:cNvSpPr txBox="1">
            <a:spLocks/>
          </p:cNvSpPr>
          <p:nvPr/>
        </p:nvSpPr>
        <p:spPr>
          <a:xfrm>
            <a:off x="1725790" y="4085651"/>
            <a:ext cx="6723427" cy="1792301"/>
          </a:xfrm>
          <a:prstGeom prst="rect">
            <a:avLst/>
          </a:prstGeom>
          <a:noFill/>
        </p:spPr>
        <p:txBody>
          <a:bodyPr vert="horz" wrap="square" lIns="179308" tIns="143446" rIns="179308" bIns="143446" rtlCol="0">
            <a:noAutofit/>
          </a:bodyPr>
          <a:lstStyle>
            <a:lvl1pPr marL="0" marR="0" indent="0" algn="l" defTabSz="699347" rtl="0" eaLnBrk="1" fontAlgn="auto" latinLnBrk="0" hangingPunct="1">
              <a:lnSpc>
                <a:spcPct val="90000"/>
              </a:lnSpc>
              <a:spcBef>
                <a:spcPts val="0"/>
              </a:spcBef>
              <a:spcAft>
                <a:spcPts val="0"/>
              </a:spcAft>
              <a:buClrTx/>
              <a:buSzPct val="90000"/>
              <a:buFont typeface="Arial" pitchFamily="34" charset="0"/>
              <a:buNone/>
              <a:tabLst/>
              <a:defRPr sz="2700" kern="1200" spc="0" baseline="0">
                <a:gradFill>
                  <a:gsLst>
                    <a:gs pos="5833">
                      <a:schemeClr val="tx1"/>
                    </a:gs>
                    <a:gs pos="53000">
                      <a:schemeClr val="tx1"/>
                    </a:gs>
                  </a:gsLst>
                  <a:lin ang="5400000" scaled="0"/>
                </a:gradFill>
                <a:latin typeface="+mj-lt"/>
                <a:ea typeface="+mn-ea"/>
                <a:cs typeface="+mn-cs"/>
              </a:defRPr>
            </a:lvl1pPr>
            <a:lvl2pPr marL="438020" marR="0" indent="-180921" algn="l" defTabSz="69934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895" marR="0" indent="-171399" algn="l" defTabSz="69934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771294" marR="0" indent="-171399" algn="l" defTabSz="69934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942693" marR="0" indent="-171399" algn="l" defTabSz="69934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1923203" indent="-174836" algn="l" defTabSz="6993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878" indent="-174836" algn="l" defTabSz="6993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550" indent="-174836" algn="l" defTabSz="6993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224" indent="-174836" algn="l" defTabSz="6993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b="1" dirty="0">
                <a:solidFill>
                  <a:srgbClr val="FFFFFF"/>
                </a:solidFill>
                <a:latin typeface="Segoe UI"/>
              </a:rPr>
              <a:t>Outcomes</a:t>
            </a:r>
            <a:endParaRPr lang="en-US" sz="1800" dirty="0">
              <a:solidFill>
                <a:srgbClr val="FFFFFF"/>
              </a:solidFill>
              <a:latin typeface="Segoe UI"/>
            </a:endParaRPr>
          </a:p>
          <a:p>
            <a:pPr marL="280182" indent="-280182">
              <a:spcBef>
                <a:spcPct val="20000"/>
              </a:spcBef>
              <a:buFont typeface="Arial" pitchFamily="34" charset="0"/>
              <a:buChar char="•"/>
            </a:pPr>
            <a:r>
              <a:rPr lang="en-US" sz="1800" dirty="0">
                <a:solidFill>
                  <a:srgbClr val="FFFFFF"/>
                </a:solidFill>
                <a:latin typeface="Segoe UI"/>
              </a:rPr>
              <a:t>Identify the preferred solution for the case study.</a:t>
            </a:r>
          </a:p>
          <a:p>
            <a:pPr marL="280182" indent="-280182">
              <a:spcBef>
                <a:spcPct val="20000"/>
              </a:spcBef>
              <a:buFont typeface="Arial" pitchFamily="34" charset="0"/>
              <a:buChar char="•"/>
            </a:pPr>
            <a:r>
              <a:rPr lang="en-US" sz="1800" dirty="0">
                <a:solidFill>
                  <a:srgbClr val="FFFFFF"/>
                </a:solidFill>
                <a:latin typeface="Segoe UI"/>
              </a:rPr>
              <a:t>Identify solutions designed by other teams.   </a:t>
            </a:r>
          </a:p>
          <a:p>
            <a:pPr>
              <a:spcBef>
                <a:spcPct val="20000"/>
              </a:spcBef>
            </a:pPr>
            <a:endParaRPr lang="en-US" sz="1800" b="1" dirty="0">
              <a:solidFill>
                <a:srgbClr val="FFFFFF"/>
              </a:solidFill>
              <a:latin typeface="Segoe UI"/>
            </a:endParaRPr>
          </a:p>
          <a:p>
            <a:pPr>
              <a:spcBef>
                <a:spcPct val="20000"/>
              </a:spcBef>
            </a:pPr>
            <a:r>
              <a:rPr lang="en-US" sz="1800" b="1" dirty="0">
                <a:solidFill>
                  <a:srgbClr val="FFFFFF"/>
                </a:solidFill>
                <a:latin typeface="Segoe UI"/>
              </a:rPr>
              <a:t>Timeframe</a:t>
            </a:r>
            <a:endParaRPr lang="en-US" sz="1800" dirty="0">
              <a:solidFill>
                <a:srgbClr val="FFFFFF"/>
              </a:solidFill>
              <a:latin typeface="Segoe UI"/>
            </a:endParaRPr>
          </a:p>
          <a:p>
            <a:pPr>
              <a:spcBef>
                <a:spcPct val="20000"/>
              </a:spcBef>
            </a:pPr>
            <a:r>
              <a:rPr lang="en-US" sz="1800" dirty="0">
                <a:solidFill>
                  <a:srgbClr val="FFFFFF"/>
                </a:solidFill>
                <a:latin typeface="Segoe UI"/>
              </a:rPr>
              <a:t>15 minutes</a:t>
            </a:r>
            <a:endParaRPr lang="en-US" sz="1800" dirty="0">
              <a:gradFill>
                <a:gsLst>
                  <a:gs pos="5833">
                    <a:prstClr val="white"/>
                  </a:gs>
                  <a:gs pos="53000">
                    <a:prstClr val="white"/>
                  </a:gs>
                </a:gsLst>
                <a:lin ang="5400000" scaled="0"/>
              </a:gradFill>
            </a:endParaRPr>
          </a:p>
        </p:txBody>
      </p:sp>
    </p:spTree>
    <p:extLst>
      <p:ext uri="{BB962C8B-B14F-4D97-AF65-F5344CB8AC3E}">
        <p14:creationId xmlns:p14="http://schemas.microsoft.com/office/powerpoint/2010/main" val="53168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panose="020B0502040204020203" pitchFamily="34" charset="0"/>
                <a:cs typeface="Segoe UI" panose="020B0502040204020203" pitchFamily="34" charset="0"/>
              </a:rPr>
              <a:t>Preferred target audience</a:t>
            </a:r>
          </a:p>
        </p:txBody>
      </p:sp>
      <p:sp>
        <p:nvSpPr>
          <p:cNvPr id="3" name="TextBox 2"/>
          <p:cNvSpPr txBox="1"/>
          <p:nvPr/>
        </p:nvSpPr>
        <p:spPr>
          <a:xfrm>
            <a:off x="1932196" y="1851044"/>
            <a:ext cx="9223484" cy="2156245"/>
          </a:xfrm>
          <a:prstGeom prst="rect">
            <a:avLst/>
          </a:prstGeom>
          <a:noFill/>
        </p:spPr>
        <p:txBody>
          <a:bodyPr wrap="square" lIns="134469" tIns="107576" rIns="134469" bIns="107576" rtlCol="0">
            <a:spAutoFit/>
          </a:bodyPr>
          <a:lstStyle/>
          <a:p>
            <a:pPr marL="280182" indent="-280182" defTabSz="914411">
              <a:buFont typeface="Arial" panose="020B0604020202020204" pitchFamily="34" charset="0"/>
              <a:buChar char="•"/>
            </a:pPr>
            <a:r>
              <a:rPr lang="en-US" dirty="0">
                <a:solidFill>
                  <a:prstClr val="white"/>
                </a:solidFill>
                <a:latin typeface="Segoe UI" panose="020B0502040204020203" pitchFamily="34" charset="0"/>
                <a:cs typeface="Segoe UI" panose="020B0502040204020203" pitchFamily="34" charset="0"/>
              </a:rPr>
              <a:t>Jack </a:t>
            </a:r>
            <a:r>
              <a:rPr lang="en-US" dirty="0" err="1">
                <a:solidFill>
                  <a:prstClr val="white"/>
                </a:solidFill>
                <a:latin typeface="Segoe UI" panose="020B0502040204020203" pitchFamily="34" charset="0"/>
                <a:cs typeface="Segoe UI" panose="020B0502040204020203" pitchFamily="34" charset="0"/>
              </a:rPr>
              <a:t>Tradewinds</a:t>
            </a:r>
            <a:r>
              <a:rPr lang="en-US" dirty="0">
                <a:solidFill>
                  <a:prstClr val="white"/>
                </a:solidFill>
                <a:latin typeface="Segoe UI" panose="020B0502040204020203" pitchFamily="34" charset="0"/>
                <a:cs typeface="Segoe UI" panose="020B0502040204020203" pitchFamily="34" charset="0"/>
              </a:rPr>
              <a:t>, CIO of </a:t>
            </a:r>
            <a:r>
              <a:rPr lang="en-US" dirty="0" err="1">
                <a:solidFill>
                  <a:prstClr val="white"/>
                </a:solidFill>
                <a:latin typeface="Segoe UI" panose="020B0502040204020203" pitchFamily="34" charset="0"/>
                <a:cs typeface="Segoe UI" panose="020B0502040204020203" pitchFamily="34" charset="0"/>
              </a:rPr>
              <a:t>AdventureWorks</a:t>
            </a:r>
            <a:r>
              <a:rPr lang="en-US" dirty="0">
                <a:solidFill>
                  <a:prstClr val="white"/>
                </a:solidFill>
                <a:latin typeface="Segoe UI" panose="020B0502040204020203" pitchFamily="34" charset="0"/>
                <a:cs typeface="Segoe UI" panose="020B0502040204020203" pitchFamily="34" charset="0"/>
              </a:rPr>
              <a:t> Travel (AWT)</a:t>
            </a:r>
          </a:p>
          <a:p>
            <a:pPr marL="280182" indent="-280182" defTabSz="914411">
              <a:buFont typeface="Arial" panose="020B0604020202020204" pitchFamily="34" charset="0"/>
              <a:buChar char="•"/>
            </a:pPr>
            <a:endParaRPr lang="en-US" dirty="0">
              <a:solidFill>
                <a:prstClr val="white"/>
              </a:solidFill>
              <a:latin typeface="Segoe UI" panose="020B0502040204020203" pitchFamily="34" charset="0"/>
              <a:cs typeface="Segoe UI" panose="020B0502040204020203" pitchFamily="34" charset="0"/>
            </a:endParaRPr>
          </a:p>
          <a:p>
            <a:pPr marL="280182" indent="-280182" defTabSz="914411">
              <a:buFont typeface="Arial" panose="020B0604020202020204" pitchFamily="34" charset="0"/>
              <a:buChar char="•"/>
            </a:pPr>
            <a:r>
              <a:rPr lang="en-US" dirty="0">
                <a:solidFill>
                  <a:prstClr val="white"/>
                </a:solidFill>
                <a:latin typeface="Segoe UI" panose="020B0502040204020203" pitchFamily="34" charset="0"/>
                <a:cs typeface="Segoe UI" panose="020B0502040204020203" pitchFamily="34" charset="0"/>
              </a:rPr>
              <a:t>The primary audience is business decision makers and technology decision makers. </a:t>
            </a:r>
          </a:p>
          <a:p>
            <a:pPr marL="280182" indent="-280182" defTabSz="914411">
              <a:buFont typeface="Arial" panose="020B0604020202020204" pitchFamily="34" charset="0"/>
              <a:buChar char="•"/>
            </a:pPr>
            <a:endParaRPr lang="en-US" dirty="0">
              <a:solidFill>
                <a:prstClr val="white"/>
              </a:solidFill>
              <a:latin typeface="Segoe UI" panose="020B0502040204020203" pitchFamily="34" charset="0"/>
              <a:cs typeface="Segoe UI" panose="020B0502040204020203" pitchFamily="34" charset="0"/>
            </a:endParaRPr>
          </a:p>
          <a:p>
            <a:pPr marL="280182" indent="-280182" defTabSz="914411">
              <a:buFont typeface="Arial" panose="020B0604020202020204" pitchFamily="34" charset="0"/>
              <a:buChar char="•"/>
            </a:pPr>
            <a:r>
              <a:rPr lang="en-US" dirty="0">
                <a:solidFill>
                  <a:prstClr val="white"/>
                </a:solidFill>
                <a:latin typeface="Segoe UI" panose="020B0502040204020203" pitchFamily="34" charset="0"/>
                <a:cs typeface="Segoe UI" panose="020B0502040204020203" pitchFamily="34" charset="0"/>
              </a:rPr>
              <a:t>Usually we talk to the Infrastructure Managers who report to the CIOs, or to application sponsors (like a VP LOB, CMO) or to those that represent the Business Unit IT or developers that report to application sponsors.  </a:t>
            </a:r>
          </a:p>
        </p:txBody>
      </p:sp>
    </p:spTree>
    <p:extLst>
      <p:ext uri="{BB962C8B-B14F-4D97-AF65-F5344CB8AC3E}">
        <p14:creationId xmlns:p14="http://schemas.microsoft.com/office/powerpoint/2010/main" val="1386716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pic>
        <p:nvPicPr>
          <p:cNvPr id="4" name="Picture 3" descr="../../../../../../Captures/Screen%20Shot%202016-04-13%20at%2011.53.49%20AM.png"/>
          <p:cNvPicPr/>
          <p:nvPr/>
        </p:nvPicPr>
        <p:blipFill>
          <a:blip r:embed="rId3">
            <a:extLst>
              <a:ext uri="{28A0092B-C50C-407E-A947-70E740481C1C}">
                <a14:useLocalDpi xmlns:a14="http://schemas.microsoft.com/office/drawing/2010/main" val="0"/>
              </a:ext>
            </a:extLst>
          </a:blip>
          <a:srcRect/>
          <a:stretch>
            <a:fillRect/>
          </a:stretch>
        </p:blipFill>
        <p:spPr bwMode="auto">
          <a:xfrm>
            <a:off x="1871270" y="1292772"/>
            <a:ext cx="8481420" cy="4843833"/>
          </a:xfrm>
          <a:prstGeom prst="rect">
            <a:avLst/>
          </a:prstGeom>
          <a:noFill/>
          <a:ln>
            <a:noFill/>
          </a:ln>
        </p:spPr>
      </p:pic>
    </p:spTree>
    <p:extLst>
      <p:ext uri="{BB962C8B-B14F-4D97-AF65-F5344CB8AC3E}">
        <p14:creationId xmlns:p14="http://schemas.microsoft.com/office/powerpoint/2010/main" val="709342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pic>
        <p:nvPicPr>
          <p:cNvPr id="5" name="Picture 4" descr="../../../../../../Captures/Screen%20Shot%202016-04-13%20at%2011.53.55%20AM.png"/>
          <p:cNvPicPr/>
          <p:nvPr/>
        </p:nvPicPr>
        <p:blipFill>
          <a:blip r:embed="rId3">
            <a:extLst>
              <a:ext uri="{28A0092B-C50C-407E-A947-70E740481C1C}">
                <a14:useLocalDpi xmlns:a14="http://schemas.microsoft.com/office/drawing/2010/main" val="0"/>
              </a:ext>
            </a:extLst>
          </a:blip>
          <a:srcRect/>
          <a:stretch>
            <a:fillRect/>
          </a:stretch>
        </p:blipFill>
        <p:spPr bwMode="auto">
          <a:xfrm>
            <a:off x="557048" y="2902848"/>
            <a:ext cx="5023384" cy="2094821"/>
          </a:xfrm>
          <a:prstGeom prst="rect">
            <a:avLst/>
          </a:prstGeom>
          <a:noFill/>
          <a:ln>
            <a:noFill/>
          </a:ln>
        </p:spPr>
      </p:pic>
      <p:pic>
        <p:nvPicPr>
          <p:cNvPr id="6" name="Picture 5" descr="../../../../../../Captures/Screen%20Shot%202016-04-13%20at%2011.54.01%20AM.png"/>
          <p:cNvPicPr/>
          <p:nvPr/>
        </p:nvPicPr>
        <p:blipFill>
          <a:blip r:embed="rId4">
            <a:extLst>
              <a:ext uri="{28A0092B-C50C-407E-A947-70E740481C1C}">
                <a14:useLocalDpi xmlns:a14="http://schemas.microsoft.com/office/drawing/2010/main" val="0"/>
              </a:ext>
            </a:extLst>
          </a:blip>
          <a:srcRect/>
          <a:stretch>
            <a:fillRect/>
          </a:stretch>
        </p:blipFill>
        <p:spPr bwMode="auto">
          <a:xfrm>
            <a:off x="6148551" y="1031777"/>
            <a:ext cx="3626069" cy="2918482"/>
          </a:xfrm>
          <a:prstGeom prst="rect">
            <a:avLst/>
          </a:prstGeom>
          <a:noFill/>
          <a:ln>
            <a:noFill/>
          </a:ln>
        </p:spPr>
      </p:pic>
      <p:pic>
        <p:nvPicPr>
          <p:cNvPr id="7" name="Picture 6" descr="../../../../../../Captures/Screen%20Shot%202016-04-13%20at%2011.54.07%20AM.png"/>
          <p:cNvPicPr/>
          <p:nvPr/>
        </p:nvPicPr>
        <p:blipFill>
          <a:blip r:embed="rId5">
            <a:extLst>
              <a:ext uri="{28A0092B-C50C-407E-A947-70E740481C1C}">
                <a14:useLocalDpi xmlns:a14="http://schemas.microsoft.com/office/drawing/2010/main" val="0"/>
              </a:ext>
            </a:extLst>
          </a:blip>
          <a:srcRect/>
          <a:stretch>
            <a:fillRect/>
          </a:stretch>
        </p:blipFill>
        <p:spPr bwMode="auto">
          <a:xfrm>
            <a:off x="6148552" y="4212422"/>
            <a:ext cx="5381296" cy="2363660"/>
          </a:xfrm>
          <a:prstGeom prst="rect">
            <a:avLst/>
          </a:prstGeom>
          <a:noFill/>
          <a:ln>
            <a:noFill/>
          </a:ln>
        </p:spPr>
      </p:pic>
      <p:cxnSp>
        <p:nvCxnSpPr>
          <p:cNvPr id="8" name="Elbow Connector 7"/>
          <p:cNvCxnSpPr>
            <a:stCxn id="5" idx="3"/>
            <a:endCxn id="6" idx="1"/>
          </p:cNvCxnSpPr>
          <p:nvPr/>
        </p:nvCxnSpPr>
        <p:spPr>
          <a:xfrm flipV="1">
            <a:off x="5580432" y="2491018"/>
            <a:ext cx="568119" cy="145924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3"/>
            <a:endCxn id="7" idx="1"/>
          </p:cNvCxnSpPr>
          <p:nvPr/>
        </p:nvCxnSpPr>
        <p:spPr>
          <a:xfrm>
            <a:off x="5580432" y="3950259"/>
            <a:ext cx="568120" cy="1443993"/>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04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pic>
        <p:nvPicPr>
          <p:cNvPr id="10" name="Picture 9" descr="../../../../../../Captures/Screen%20Shot%202016-04-13%20at%2011.54.14%20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693" y="1815794"/>
            <a:ext cx="7896004" cy="3481420"/>
          </a:xfrm>
          <a:prstGeom prst="rect">
            <a:avLst/>
          </a:prstGeom>
          <a:noFill/>
          <a:ln>
            <a:noFill/>
          </a:ln>
        </p:spPr>
      </p:pic>
    </p:spTree>
    <p:extLst>
      <p:ext uri="{BB962C8B-B14F-4D97-AF65-F5344CB8AC3E}">
        <p14:creationId xmlns:p14="http://schemas.microsoft.com/office/powerpoint/2010/main" val="977230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882087" y="1222945"/>
            <a:ext cx="7770558" cy="5849506"/>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Data loading</a:t>
            </a:r>
          </a:p>
          <a:p>
            <a:pPr defTabSz="914411"/>
            <a:r>
              <a:rPr lang="en-US" i="1" dirty="0">
                <a:solidFill>
                  <a:prstClr val="white"/>
                </a:solidFill>
                <a:latin typeface="Segoe UI" panose="020B0502040204020203" pitchFamily="34" charset="0"/>
                <a:cs typeface="Segoe UI" panose="020B0502040204020203" pitchFamily="34" charset="0"/>
              </a:rPr>
              <a:t>How would you recommend that AWT get their historical data into Azure? What services would you suggest and what are the specific steps they would need to take to prepare the data, to transfer the data, and where would the loaded data land?</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AWT should consider using the Microsoft Azure Import/Export service.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With this service they could ship their entire historical data in a single 6 TB disk.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To prepare for this transfer, they would need to create an Azure Storage account and acquire an external 3.5-inch SATA II or SATA III drive that has a maximum size of 10 TB. They could attach this disk internally to a machine or via a SATA II/III USB adapter to a machine on their network that can access the files.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They would have to format the drive with NTFS.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Then they would load the data using the Azure Import/Export tool.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After that, they would need to upload the generated journal files using the existing Azure Portal, and then ship the drive.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Upon receipt, their files are loaded into the configured blob storage account.</a:t>
            </a:r>
          </a:p>
          <a:p>
            <a:pPr marL="285753" indent="-285753" defTabSz="914411">
              <a:buFont typeface="Arial"/>
              <a:buChar char="•"/>
            </a:pPr>
            <a:endParaRPr lang="en-US" dirty="0">
              <a:solidFill>
                <a:srgbClr val="FFFFFF"/>
              </a:solidFill>
            </a:endParaRPr>
          </a:p>
        </p:txBody>
      </p:sp>
      <p:pic>
        <p:nvPicPr>
          <p:cNvPr id="11" name="Picture 10" descr="../../../../../../Captures/Screen%20Shot%202015-10-18%20at%2010.22.42%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1871" y="2685140"/>
            <a:ext cx="2734907" cy="2282157"/>
          </a:xfrm>
          <a:prstGeom prst="rect">
            <a:avLst/>
          </a:prstGeom>
          <a:noFill/>
          <a:ln>
            <a:noFill/>
          </a:ln>
        </p:spPr>
      </p:pic>
    </p:spTree>
    <p:extLst>
      <p:ext uri="{BB962C8B-B14F-4D97-AF65-F5344CB8AC3E}">
        <p14:creationId xmlns:p14="http://schemas.microsoft.com/office/powerpoint/2010/main" val="142731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4"/>
            <a:ext cx="8477449" cy="4266573"/>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Data Preparation</a:t>
            </a:r>
            <a:endParaRPr lang="en-US" dirty="0">
              <a:solidFill>
                <a:srgbClr val="FFFFFF"/>
              </a:solidFill>
              <a:latin typeface="Segoe UI" panose="020B0502040204020203" pitchFamily="34" charset="0"/>
              <a:cs typeface="Segoe UI" panose="020B0502040204020203" pitchFamily="34" charset="0"/>
            </a:endParaRPr>
          </a:p>
          <a:p>
            <a:pPr defTabSz="914411"/>
            <a:r>
              <a:rPr lang="en-US" i="1" dirty="0">
                <a:solidFill>
                  <a:srgbClr val="FFFFFF"/>
                </a:solidFill>
                <a:latin typeface="Segoe UI" panose="020B0502040204020203" pitchFamily="34" charset="0"/>
                <a:cs typeface="Segoe UI" panose="020B0502040204020203" pitchFamily="34" charset="0"/>
              </a:rPr>
              <a:t>What service would you recommend AWT capitalize on in order to explore the flat files they get from the United States Department of Transportation (USDOT) using SQL?</a:t>
            </a:r>
          </a:p>
          <a:p>
            <a:pPr marL="285753" indent="-285753" defTabSz="914411">
              <a:buFont typeface="Arial" charset="0"/>
              <a:buChar char="•"/>
            </a:pPr>
            <a:r>
              <a:rPr lang="en-US" dirty="0">
                <a:solidFill>
                  <a:srgbClr val="FFFFFF"/>
                </a:solidFill>
                <a:latin typeface="Segoe UI" panose="020B0502040204020203" pitchFamily="34" charset="0"/>
                <a:cs typeface="Segoe UI" panose="020B0502040204020203" pitchFamily="34" charset="0"/>
              </a:rPr>
              <a:t>They could use either HDInsight or SQL Data Warehouse (SQL DW), as both provide support for SQL over HDFS (Hadoop Distributed File System).</a:t>
            </a:r>
          </a:p>
          <a:p>
            <a:pPr defTabSz="914411"/>
            <a:endParaRPr lang="en-US" i="1" dirty="0">
              <a:solidFill>
                <a:srgbClr val="FFFFFF"/>
              </a:solidFill>
              <a:latin typeface="Segoe UI" panose="020B0502040204020203" pitchFamily="34" charset="0"/>
              <a:cs typeface="Segoe UI" panose="020B0502040204020203" pitchFamily="34" charset="0"/>
            </a:endParaRPr>
          </a:p>
          <a:p>
            <a:pPr defTabSz="914411"/>
            <a:r>
              <a:rPr lang="en-US" i="1" dirty="0">
                <a:solidFill>
                  <a:srgbClr val="FFFFFF"/>
                </a:solidFill>
                <a:latin typeface="Segoe UI" panose="020B0502040204020203" pitchFamily="34" charset="0"/>
                <a:cs typeface="Segoe UI" panose="020B0502040204020203" pitchFamily="34" charset="0"/>
              </a:rPr>
              <a:t>If you suggested HDInsight, what specific configuration would you use? What components of the Hadoop stack would you use to allow AWT analysts to query and prep the data? How would they author and execute these data prep tasks? </a:t>
            </a:r>
          </a:p>
          <a:p>
            <a:pPr marL="285753" indent="-285753" defTabSz="914411">
              <a:buFont typeface="Arial" charset="0"/>
              <a:buChar char="•"/>
            </a:pPr>
            <a:r>
              <a:rPr lang="en-US" dirty="0">
                <a:solidFill>
                  <a:srgbClr val="FFFFFF"/>
                </a:solidFill>
                <a:latin typeface="Segoe UI" panose="020B0502040204020203" pitchFamily="34" charset="0"/>
                <a:cs typeface="Segoe UI" panose="020B0502040204020203" pitchFamily="34" charset="0"/>
              </a:rPr>
              <a:t>They should use Spark SQL. </a:t>
            </a:r>
          </a:p>
          <a:p>
            <a:pPr marL="285753" indent="-285753" defTabSz="914411">
              <a:buFont typeface="Arial" charset="0"/>
              <a:buChar char="•"/>
            </a:pPr>
            <a:r>
              <a:rPr lang="en-US" dirty="0">
                <a:solidFill>
                  <a:srgbClr val="FFFFFF"/>
                </a:solidFill>
                <a:latin typeface="Segoe UI" panose="020B0502040204020203" pitchFamily="34" charset="0"/>
                <a:cs typeface="Segoe UI" panose="020B0502040204020203" pitchFamily="34" charset="0"/>
              </a:rPr>
              <a:t>They would need to create the appropriate external tables atop the flight delay files available in HDFS, which reads from the Azure Storage account attached to their HDInsight instance.</a:t>
            </a:r>
          </a:p>
        </p:txBody>
      </p:sp>
    </p:spTree>
    <p:extLst>
      <p:ext uri="{BB962C8B-B14F-4D97-AF65-F5344CB8AC3E}">
        <p14:creationId xmlns:p14="http://schemas.microsoft.com/office/powerpoint/2010/main" val="316365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5792" y="2420492"/>
            <a:ext cx="6984659" cy="1344684"/>
          </a:xfrm>
        </p:spPr>
        <p:txBody>
          <a:bodyPr/>
          <a:lstStyle/>
          <a:p>
            <a:r>
              <a:rPr lang="en-US" sz="3530" dirty="0">
                <a:solidFill>
                  <a:schemeClr val="tx1"/>
                </a:solidFill>
                <a:latin typeface="Segoe UI" panose="020B0502040204020203" pitchFamily="34" charset="0"/>
                <a:cs typeface="Segoe UI" panose="020B0502040204020203" pitchFamily="34" charset="0"/>
              </a:rPr>
              <a:t>Step 1: </a:t>
            </a:r>
            <a:br>
              <a:rPr lang="en-US" sz="3530" dirty="0">
                <a:solidFill>
                  <a:schemeClr val="tx1"/>
                </a:solidFill>
                <a:latin typeface="Segoe UI" panose="020B0502040204020203" pitchFamily="34" charset="0"/>
                <a:cs typeface="Segoe UI" panose="020B0502040204020203" pitchFamily="34" charset="0"/>
              </a:rPr>
            </a:br>
            <a:r>
              <a:rPr lang="en-US" sz="3530" dirty="0">
                <a:solidFill>
                  <a:schemeClr val="tx1"/>
                </a:solidFill>
                <a:latin typeface="Segoe UI" panose="020B0502040204020203" pitchFamily="34" charset="0"/>
                <a:cs typeface="Segoe UI" panose="020B0502040204020203" pitchFamily="34" charset="0"/>
              </a:rPr>
              <a:t>Review the customer case study</a:t>
            </a:r>
            <a:endParaRPr lang="en-US" sz="3530" b="1" dirty="0">
              <a:solidFill>
                <a:schemeClr val="tx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725791" y="4060430"/>
            <a:ext cx="6724627" cy="1793234"/>
          </a:xfrm>
          <a:prstGeom prst="rect">
            <a:avLst/>
          </a:prstGeom>
        </p:spPr>
      </p:pic>
    </p:spTree>
    <p:extLst>
      <p:ext uri="{BB962C8B-B14F-4D97-AF65-F5344CB8AC3E}">
        <p14:creationId xmlns:p14="http://schemas.microsoft.com/office/powerpoint/2010/main" val="395569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3"/>
            <a:ext cx="8477449" cy="4741569"/>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Data Preparation</a:t>
            </a:r>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If you suggested SQL Data Warehouse, explain how you would configure the SQL DW instance.</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They could query the files in HDFS using </a:t>
            </a:r>
            <a:r>
              <a:rPr lang="en-US" dirty="0" err="1">
                <a:solidFill>
                  <a:prstClr val="white"/>
                </a:solidFill>
                <a:latin typeface="Segoe UI" panose="020B0502040204020203" pitchFamily="34" charset="0"/>
                <a:cs typeface="Segoe UI" panose="020B0502040204020203" pitchFamily="34" charset="0"/>
              </a:rPr>
              <a:t>PolyBase</a:t>
            </a:r>
            <a:r>
              <a:rPr lang="en-US" dirty="0">
                <a:solidFill>
                  <a:prstClr val="white"/>
                </a:solidFill>
                <a:latin typeface="Segoe UI" panose="020B0502040204020203" pitchFamily="34" charset="0"/>
                <a:cs typeface="Segoe UI" panose="020B0502040204020203" pitchFamily="34" charset="0"/>
              </a:rPr>
              <a:t>. They would need to create the appropriate external tables atop the flight delay files available in HDFS, which actually live in the Azure Storage account that is registered with their SQL Data Warehouse instance.</a:t>
            </a:r>
          </a:p>
          <a:p>
            <a:pPr defTabSz="914411"/>
            <a:endParaRPr lang="en-US" i="1"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Why did you recommend HDInsight over SQL Data Warehouse or vice versa?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All other items being equal, the customer expressed interest in using SQL Data Warehouse to query their data. Therefore, using SQL Data Warehouse would likely be preferred by AWT.</a:t>
            </a:r>
          </a:p>
          <a:p>
            <a:pPr defTabSz="914411"/>
            <a:endParaRPr lang="en-US" i="1"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How would you suggest AWT integrate weather forecast data?</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They could retrieve the weather forecast data from a third-party service that provides a REST API. An example of such a service is </a:t>
            </a:r>
            <a:r>
              <a:rPr lang="en-US" dirty="0" err="1">
                <a:solidFill>
                  <a:prstClr val="white"/>
                </a:solidFill>
                <a:latin typeface="Segoe UI" panose="020B0502040204020203" pitchFamily="34" charset="0"/>
                <a:cs typeface="Segoe UI" panose="020B0502040204020203" pitchFamily="34" charset="0"/>
              </a:rPr>
              <a:t>weatherunderground.com</a:t>
            </a:r>
            <a:r>
              <a:rPr lang="en-US" dirty="0">
                <a:solidFill>
                  <a:prstClr val="white"/>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42935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3"/>
            <a:ext cx="8477449" cy="5396609"/>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Machine learning modeling</a:t>
            </a:r>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What technology would you recommend that AWT use for implementing their machine learning model?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Azure Machine Learning (Azure ML).</a:t>
            </a: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How would you guide AWT to load data so it can be processed by the machine learning model?</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 data used for training would need to be uploaded into a dataset or accessed using the Reader module from Azure Storage blobs. Some amount of data preparation work would need to be done first using Spark to create a subset of the data that is used for training and validation.</a:t>
            </a: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What category of machine learning algorithm would you recommend to AWT for use in constructing their model? For this scenario your options are clustering, regression or two-class classification. Why?</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Given that AWT only wants a binary prediction of flight delayed or flight not delayed, they should proceed with a two-class classification algorithm.</a:t>
            </a:r>
          </a:p>
          <a:p>
            <a:pPr defTabSz="914411"/>
            <a:endParaRPr lang="en-US" dirty="0">
              <a:solidFill>
                <a:srgbClr val="FFFFFF"/>
              </a:solidFill>
            </a:endParaRPr>
          </a:p>
        </p:txBody>
      </p:sp>
    </p:spTree>
    <p:extLst>
      <p:ext uri="{BB962C8B-B14F-4D97-AF65-F5344CB8AC3E}">
        <p14:creationId xmlns:p14="http://schemas.microsoft.com/office/powerpoint/2010/main" val="52251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bwMode="auto">
          <a:xfrm>
            <a:off x="3930300" y="1733238"/>
            <a:ext cx="3955994" cy="4571935"/>
          </a:xfrm>
          <a:prstGeom prst="rect">
            <a:avLst/>
          </a:prstGeom>
          <a:noFill/>
          <a:ln>
            <a:noFill/>
          </a:ln>
        </p:spPr>
      </p:pic>
    </p:spTree>
    <p:extLst>
      <p:ext uri="{BB962C8B-B14F-4D97-AF65-F5344CB8AC3E}">
        <p14:creationId xmlns:p14="http://schemas.microsoft.com/office/powerpoint/2010/main" val="247877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1" y="1404524"/>
            <a:ext cx="9273192" cy="5018521"/>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Machine learning modeling</a:t>
            </a:r>
            <a:endParaRPr lang="en-US" dirty="0">
              <a:solidFill>
                <a:prstClr val="white"/>
              </a:solidFill>
              <a:latin typeface="Segoe UI" panose="020B0502040204020203" pitchFamily="34" charset="0"/>
              <a:cs typeface="Segoe UI" panose="020B0502040204020203" pitchFamily="34" charset="0"/>
            </a:endParaRP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Start with any domain knowledge they have—this would likely point in the direction of the flight attribute’s airline, departure airport, destination airport, and time of day as well as the weather attribute’s wind speed, temperature, and precipitation conditions.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Additionally, they should use the Evaluate Statistics module to identify and remove fields that do not add value (for example, because they are mostly empty or only have a constant value).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Construct a preliminary model and validate how it performs against the training data.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In additional passes, they might choose to use the Feature Selection modules or the Principal Component Analysis module that statistically rank the fields that provide the greatest predictive value against the training data.</a:t>
            </a:r>
          </a:p>
          <a:p>
            <a:pPr defTabSz="914411"/>
            <a:endParaRPr lang="en-US" dirty="0">
              <a:solidFill>
                <a:srgbClr val="FFFFFF"/>
              </a:solidFill>
            </a:endParaRPr>
          </a:p>
        </p:txBody>
      </p:sp>
    </p:spTree>
    <p:extLst>
      <p:ext uri="{BB962C8B-B14F-4D97-AF65-F5344CB8AC3E}">
        <p14:creationId xmlns:p14="http://schemas.microsoft.com/office/powerpoint/2010/main" val="206537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88811" y="1144308"/>
            <a:ext cx="9252405" cy="5961628"/>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Machine learning modeling</a:t>
            </a:r>
            <a:endParaRPr lang="en-US" dirty="0">
              <a:solidFill>
                <a:prstClr val="white"/>
              </a:solidFill>
              <a:latin typeface="Segoe UI" panose="020B0502040204020203" pitchFamily="34" charset="0"/>
              <a:cs typeface="Segoe UI" panose="020B0502040204020203" pitchFamily="34" charset="0"/>
            </a:endParaRP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Some of the data may need a little touching up: columns need to be removed, data types need to be changed. How would these steps be applied in your model?</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Using Data Manipulation modules such as Clean Missing Data and Apply SQL Transformation.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Also, the Metadata Editor, Apply Math Operation, and R Script modules. </a:t>
            </a: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How would you recommend AWT measure the success of their model?</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For a classification model, measure the success of their model against a data set whereby a large portion of the data is used for training purposes.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 smaller set is reserved as examples that will be used to “test” the model to see how it performs against a known outcome.</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 output of the prediction as well as the “correct” output is passed to the Evaluate Model module which provides scores such as those from the Confusion Matrix that give a perspective on accuracy and in what situations the models makes mistakes.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A more sophisticated validation model could involve using an ensemble approach, such as that provided by the Cross Validate Model module which takes multiple passes through the input data set to ascertain the performance.</a:t>
            </a:r>
          </a:p>
          <a:p>
            <a:pPr defTabSz="914411"/>
            <a:endParaRPr lang="en-US" dirty="0">
              <a:solidFill>
                <a:prstClr val="white"/>
              </a:solidFill>
            </a:endParaRPr>
          </a:p>
        </p:txBody>
      </p:sp>
    </p:spTree>
    <p:extLst>
      <p:ext uri="{BB962C8B-B14F-4D97-AF65-F5344CB8AC3E}">
        <p14:creationId xmlns:p14="http://schemas.microsoft.com/office/powerpoint/2010/main" val="348382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3"/>
            <a:ext cx="8477449" cy="3419045"/>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Operationalizing machine learning</a:t>
            </a:r>
          </a:p>
          <a:p>
            <a:pPr defTabSz="914411"/>
            <a:r>
              <a:rPr lang="en-US" dirty="0">
                <a:solidFill>
                  <a:prstClr val="white"/>
                </a:solidFill>
                <a:latin typeface="Segoe UI" panose="020B0502040204020203" pitchFamily="34" charset="0"/>
                <a:cs typeface="Segoe UI" panose="020B0502040204020203" pitchFamily="34" charset="0"/>
              </a:rPr>
              <a:t> </a:t>
            </a:r>
          </a:p>
          <a:p>
            <a:pPr defTabSz="914411"/>
            <a:r>
              <a:rPr lang="en-US" i="1" dirty="0">
                <a:solidFill>
                  <a:prstClr val="white"/>
                </a:solidFill>
                <a:latin typeface="Segoe UI" panose="020B0502040204020203" pitchFamily="34" charset="0"/>
                <a:cs typeface="Segoe UI" panose="020B0502040204020203" pitchFamily="34" charset="0"/>
              </a:rPr>
              <a:t>How can AWT release their model for production use and avoid their concerns about extremely long delays operationalizing the model? Be specific on how your model is packaged, hosted, and invoked.</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Use ML Studio to create a Predictive Web Service around it.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This will package the scoring function of the model so that it can be invoked via a REST call that takes the weather conditions and flight information as input and returns a response with the classification.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 service is hosted by Azure ML.</a:t>
            </a:r>
          </a:p>
          <a:p>
            <a:pPr defTabSz="914411"/>
            <a:endParaRPr lang="en-US" dirty="0">
              <a:solidFill>
                <a:srgbClr val="FFFFFF"/>
              </a:solidFill>
            </a:endParaRPr>
          </a:p>
        </p:txBody>
      </p:sp>
    </p:spTree>
    <p:extLst>
      <p:ext uri="{BB962C8B-B14F-4D97-AF65-F5344CB8AC3E}">
        <p14:creationId xmlns:p14="http://schemas.microsoft.com/office/powerpoint/2010/main" val="3251113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3"/>
            <a:ext cx="8477449" cy="5396609"/>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Operationalizing machine learning</a:t>
            </a:r>
          </a:p>
          <a:p>
            <a:pPr defTabSz="914411"/>
            <a:r>
              <a:rPr lang="en-US" dirty="0">
                <a:solidFill>
                  <a:prstClr val="white"/>
                </a:solidFill>
                <a:latin typeface="Segoe UI" panose="020B0502040204020203" pitchFamily="34" charset="0"/>
                <a:cs typeface="Segoe UI" panose="020B0502040204020203" pitchFamily="34" charset="0"/>
              </a:rPr>
              <a:t> </a:t>
            </a:r>
          </a:p>
          <a:p>
            <a:pPr defTabSz="914411"/>
            <a:r>
              <a:rPr lang="en-US" i="1" dirty="0">
                <a:solidFill>
                  <a:prstClr val="white"/>
                </a:solidFill>
                <a:latin typeface="Segoe UI" panose="020B0502040204020203" pitchFamily="34" charset="0"/>
                <a:cs typeface="Segoe UI" panose="020B0502040204020203" pitchFamily="34" charset="0"/>
              </a:rPr>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Use Azure ML’s Batch Execution API.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This requires them to have uploaded the examples they want scored to Blob storage, and after processing the scored result will be available in Blob storage also.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It would not require any changes to their ML model, but they would have to use the Batch Execution API to submit a batch job, start a batch job, get job status, and retrieve job status (which when finished provides the output location of batch scored data).</a:t>
            </a:r>
          </a:p>
          <a:p>
            <a:pPr defTabSz="914411"/>
            <a:endParaRPr lang="en-US" dirty="0">
              <a:solidFill>
                <a:srgbClr val="FFFFFF"/>
              </a:solidFill>
            </a:endParaRPr>
          </a:p>
          <a:p>
            <a:pPr defTabSz="914411"/>
            <a:endParaRPr lang="en-US" dirty="0">
              <a:solidFill>
                <a:srgbClr val="FFFFFF"/>
              </a:solidFill>
            </a:endParaRPr>
          </a:p>
          <a:p>
            <a:pPr defTabSz="914411"/>
            <a:endParaRPr lang="en-US" dirty="0">
              <a:solidFill>
                <a:srgbClr val="FFFFFF"/>
              </a:solidFill>
            </a:endParaRPr>
          </a:p>
          <a:p>
            <a:pPr defTabSz="914411"/>
            <a:endParaRPr lang="en-US" i="1" dirty="0">
              <a:solidFill>
                <a:srgbClr val="FFFFFF"/>
              </a:solidFill>
            </a:endParaRPr>
          </a:p>
        </p:txBody>
      </p:sp>
    </p:spTree>
    <p:extLst>
      <p:ext uri="{BB962C8B-B14F-4D97-AF65-F5344CB8AC3E}">
        <p14:creationId xmlns:p14="http://schemas.microsoft.com/office/powerpoint/2010/main" val="176949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10" name="Rectangle 9"/>
          <p:cNvSpPr/>
          <p:nvPr/>
        </p:nvSpPr>
        <p:spPr bwMode="auto">
          <a:xfrm>
            <a:off x="9697028" y="5010653"/>
            <a:ext cx="899118" cy="927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algn="ctr" defTabSz="685520"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079362" y="1404523"/>
            <a:ext cx="5974279" cy="5679119"/>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Visualization and reporting</a:t>
            </a:r>
          </a:p>
          <a:p>
            <a:pPr defTabSz="914411"/>
            <a:r>
              <a:rPr lang="en-US" dirty="0">
                <a:solidFill>
                  <a:prstClr val="white"/>
                </a:solidFill>
                <a:latin typeface="Segoe UI" panose="020B0502040204020203" pitchFamily="34" charset="0"/>
                <a:cs typeface="Segoe UI" panose="020B0502040204020203" pitchFamily="34" charset="0"/>
              </a:rPr>
              <a:t> </a:t>
            </a:r>
          </a:p>
          <a:p>
            <a:pPr defTabSz="914411"/>
            <a:r>
              <a:rPr lang="en-US" i="1" dirty="0">
                <a:solidFill>
                  <a:prstClr val="white"/>
                </a:solidFill>
                <a:latin typeface="Segoe UI" panose="020B0502040204020203" pitchFamily="34" charset="0"/>
                <a:cs typeface="Segoe UI" panose="020B0502040204020203" pitchFamily="34" charset="0"/>
              </a:rPr>
              <a:t>Is Power BI an option for AWT to use in visualizing the flight delays?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Yes, Power BI is a good option for AWT.</a:t>
            </a:r>
          </a:p>
          <a:p>
            <a:pPr defTabSz="914411"/>
            <a:endParaRPr lang="en-US" i="1"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How would AWT load the data and plot it on a map? What specific components would you use and how would you configure them to display the data?</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 data would be set up as a query against Spark or SQL Data Warehouse that loads the predicted flight delay for each airport location. </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They would use the map visualization to display a delay indicator for a particular flight at a particular airport.</a:t>
            </a:r>
          </a:p>
          <a:p>
            <a:pPr defTabSz="914411"/>
            <a:endParaRPr lang="en-US" dirty="0">
              <a:solidFill>
                <a:srgbClr val="FFFFFF"/>
              </a:solidFill>
            </a:endParaRPr>
          </a:p>
          <a:p>
            <a:pPr defTabSz="914411"/>
            <a:endParaRPr lang="en-US" dirty="0">
              <a:solidFill>
                <a:srgbClr val="FFFFFF"/>
              </a:solidFill>
            </a:endParaRPr>
          </a:p>
          <a:p>
            <a:pPr defTabSz="914411"/>
            <a:endParaRPr lang="en-US" dirty="0">
              <a:solidFill>
                <a:srgbClr val="FFFFFF"/>
              </a:solidFill>
            </a:endParaRPr>
          </a:p>
          <a:p>
            <a:pPr defTabSz="914411"/>
            <a:endParaRPr lang="en-US" i="1" dirty="0">
              <a:solidFill>
                <a:srgbClr val="FFFFFF"/>
              </a:solidFill>
            </a:endParaRPr>
          </a:p>
        </p:txBody>
      </p:sp>
      <p:pic>
        <p:nvPicPr>
          <p:cNvPr id="11" name="Picture 10" descr="../../../../../../Captures/Screen%20Shot%202015-10-18%20at%2010.52.28%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6718" y="3265770"/>
            <a:ext cx="3850378" cy="3489766"/>
          </a:xfrm>
          <a:prstGeom prst="rect">
            <a:avLst/>
          </a:prstGeom>
          <a:noFill/>
          <a:ln>
            <a:noFill/>
          </a:ln>
        </p:spPr>
      </p:pic>
    </p:spTree>
    <p:extLst>
      <p:ext uri="{BB962C8B-B14F-4D97-AF65-F5344CB8AC3E}">
        <p14:creationId xmlns:p14="http://schemas.microsoft.com/office/powerpoint/2010/main" val="169650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solution</a:t>
            </a:r>
          </a:p>
        </p:txBody>
      </p:sp>
      <p:sp>
        <p:nvSpPr>
          <p:cNvPr id="8" name="TextBox 7"/>
          <p:cNvSpPr txBox="1"/>
          <p:nvPr/>
        </p:nvSpPr>
        <p:spPr>
          <a:xfrm>
            <a:off x="2079362" y="1404523"/>
            <a:ext cx="7157899" cy="5396609"/>
          </a:xfrm>
          <a:prstGeom prst="rect">
            <a:avLst/>
          </a:prstGeom>
          <a:noFill/>
        </p:spPr>
        <p:txBody>
          <a:bodyPr wrap="square" lIns="134469" tIns="107576" rIns="134469" bIns="107576" rtlCol="0">
            <a:spAutoFit/>
          </a:bodyPr>
          <a:lstStyle/>
          <a:p>
            <a:pPr defTabSz="914411"/>
            <a:r>
              <a:rPr lang="en-US" sz="2400" b="1" dirty="0">
                <a:solidFill>
                  <a:prstClr val="white"/>
                </a:solidFill>
                <a:latin typeface="Segoe UI" panose="020B0502040204020203" pitchFamily="34" charset="0"/>
                <a:cs typeface="Segoe UI" panose="020B0502040204020203" pitchFamily="34" charset="0"/>
              </a:rPr>
              <a:t>Visualization and Reporting</a:t>
            </a:r>
          </a:p>
          <a:p>
            <a:pPr defTabSz="914411"/>
            <a:r>
              <a:rPr lang="en-US" dirty="0">
                <a:solidFill>
                  <a:prstClr val="white"/>
                </a:solidFill>
                <a:latin typeface="Segoe UI" panose="020B0502040204020203" pitchFamily="34" charset="0"/>
                <a:cs typeface="Segoe UI" panose="020B0502040204020203" pitchFamily="34" charset="0"/>
              </a:rPr>
              <a:t> </a:t>
            </a:r>
          </a:p>
          <a:p>
            <a:pPr defTabSz="914411"/>
            <a:r>
              <a:rPr lang="en-US" i="1" dirty="0">
                <a:solidFill>
                  <a:prstClr val="white"/>
                </a:solidFill>
                <a:latin typeface="Segoe UI" panose="020B0502040204020203" pitchFamily="34" charset="0"/>
                <a:cs typeface="Segoe UI" panose="020B0502040204020203" pitchFamily="34" charset="0"/>
              </a:rPr>
              <a:t>If they need to make minor changes, such as a change to the data types of a column in the model, how would they perform this in Power BI?</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They could do this using the Query Editor component of the Power BI Desktop application. They could then upload this file to the Power BI service. </a:t>
            </a:r>
          </a:p>
          <a:p>
            <a:pPr defTabSz="914411"/>
            <a:endParaRPr lang="en-US" dirty="0">
              <a:solidFill>
                <a:prstClr val="white"/>
              </a:solidFill>
              <a:latin typeface="Segoe UI" panose="020B0502040204020203" pitchFamily="34" charset="0"/>
              <a:cs typeface="Segoe UI" panose="020B0502040204020203" pitchFamily="34" charset="0"/>
            </a:endParaRPr>
          </a:p>
          <a:p>
            <a:pPr defTabSz="914411"/>
            <a:r>
              <a:rPr lang="en-US" i="1" dirty="0">
                <a:solidFill>
                  <a:prstClr val="white"/>
                </a:solidFill>
                <a:latin typeface="Segoe UI" panose="020B0502040204020203" pitchFamily="34" charset="0"/>
                <a:cs typeface="Segoe UI" panose="020B0502040204020203" pitchFamily="34" charset="0"/>
              </a:rPr>
              <a:t>How could they secure access to these reports to only their internal customer service agents?</a:t>
            </a:r>
          </a:p>
          <a:p>
            <a:pPr marL="285753" indent="-285753" defTabSz="914411">
              <a:buFont typeface="Arial" charset="0"/>
              <a:buChar char="•"/>
            </a:pPr>
            <a:r>
              <a:rPr lang="en-US" dirty="0">
                <a:solidFill>
                  <a:prstClr val="white"/>
                </a:solidFill>
                <a:latin typeface="Segoe UI" panose="020B0502040204020203" pitchFamily="34" charset="0"/>
                <a:cs typeface="Segoe UI" panose="020B0502040204020203" pitchFamily="34" charset="0"/>
              </a:rPr>
              <a:t>By utilizing the Power BI service, they can create a Content Pack that contains only the desired dashboards, reports, and datasets and restrict access to those groups in Azure Active Directory to which the customer service agents belong.</a:t>
            </a:r>
          </a:p>
          <a:p>
            <a:pPr defTabSz="914411"/>
            <a:endParaRPr lang="en-US" dirty="0">
              <a:solidFill>
                <a:srgbClr val="FFFFFF"/>
              </a:solidFill>
            </a:endParaRPr>
          </a:p>
          <a:p>
            <a:pPr defTabSz="914411"/>
            <a:endParaRPr lang="en-US" dirty="0">
              <a:solidFill>
                <a:srgbClr val="FFFFFF"/>
              </a:solidFill>
            </a:endParaRPr>
          </a:p>
          <a:p>
            <a:pPr defTabSz="914411"/>
            <a:endParaRPr lang="en-US" i="1" dirty="0">
              <a:solidFill>
                <a:srgbClr val="FFFFFF"/>
              </a:solidFill>
            </a:endParaRPr>
          </a:p>
        </p:txBody>
      </p:sp>
    </p:spTree>
    <p:extLst>
      <p:ext uri="{BB962C8B-B14F-4D97-AF65-F5344CB8AC3E}">
        <p14:creationId xmlns:p14="http://schemas.microsoft.com/office/powerpoint/2010/main" val="1439801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2" y="1733238"/>
            <a:ext cx="9643087" cy="5120960"/>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prstClr val="white"/>
                </a:solidFill>
                <a:latin typeface="Segoe UI" panose="020B0502040204020203" pitchFamily="34" charset="0"/>
                <a:cs typeface="Segoe UI" panose="020B0502040204020203" pitchFamily="34" charset="0"/>
              </a:rPr>
              <a:t>Does Azure offer a machine learning solution that does not require a PhD in statistics? </a:t>
            </a:r>
          </a:p>
          <a:p>
            <a:pPr marL="285753" indent="-285753" defTabSz="914411">
              <a:spcBef>
                <a:spcPts val="353"/>
              </a:spcBef>
              <a:spcAft>
                <a:spcPts val="882"/>
              </a:spcAft>
              <a:buFont typeface="Arial" charset="0"/>
              <a:buChar char="•"/>
            </a:pPr>
            <a:r>
              <a:rPr lang="en-US" dirty="0">
                <a:solidFill>
                  <a:prstClr val="white"/>
                </a:solidFill>
                <a:latin typeface="Segoe UI" panose="020B0502040204020203" pitchFamily="34" charset="0"/>
                <a:cs typeface="Segoe UI" panose="020B0502040204020203" pitchFamily="34" charset="0"/>
              </a:rPr>
              <a:t>Yes. Azure Machine Learning provides tools that are powerful enough for the data scientist, but are approachable by the developer.</a:t>
            </a:r>
          </a:p>
          <a:p>
            <a:pPr defTabSz="914411">
              <a:spcBef>
                <a:spcPts val="353"/>
              </a:spcBef>
              <a:spcAft>
                <a:spcPts val="882"/>
              </a:spcAft>
            </a:pPr>
            <a:r>
              <a:rPr lang="en-US" i="1" dirty="0">
                <a:solidFill>
                  <a:prstClr val="white"/>
                </a:solidFill>
                <a:latin typeface="Segoe UI" panose="020B0502040204020203" pitchFamily="34" charset="0"/>
                <a:cs typeface="Segoe UI" panose="020B0502040204020203" pitchFamily="34" charset="0"/>
              </a:rPr>
              <a:t>We have heard that creating a machine learning model takes a month to build and another 2–3 months to operationalize so that it is useable from our production systems. Is this true?</a:t>
            </a:r>
          </a:p>
          <a:p>
            <a:pPr marL="285753" indent="-285753" defTabSz="914411">
              <a:spcBef>
                <a:spcPts val="353"/>
              </a:spcBef>
              <a:spcAft>
                <a:spcPts val="882"/>
              </a:spcAft>
              <a:buFont typeface="Arial" charset="0"/>
              <a:buChar char="•"/>
            </a:pPr>
            <a:r>
              <a:rPr lang="en-US" dirty="0">
                <a:solidFill>
                  <a:prstClr val="white"/>
                </a:solidFill>
                <a:latin typeface="Segoe UI" panose="020B0502040204020203" pitchFamily="34" charset="0"/>
                <a:cs typeface="Segoe UI" panose="020B0502040204020203" pitchFamily="34" charset="0"/>
              </a:rPr>
              <a:t>This is true in the traditional process for creating machine learning models, whereby the data scientist creates a model (for example, in R) and then hands it over to developers who translate it into Java or C#—which can take months to get the translation correct and performant. With Azure ML, operationalizing a model is done by converting a scoring experiment into a Web service, which takes only a few clicks.</a:t>
            </a:r>
          </a:p>
          <a:p>
            <a:pPr defTabSz="914411">
              <a:spcBef>
                <a:spcPts val="353"/>
              </a:spcBef>
              <a:spcAft>
                <a:spcPts val="882"/>
              </a:spcAft>
            </a:pPr>
            <a:r>
              <a:rPr lang="en-US" i="1" dirty="0">
                <a:solidFill>
                  <a:prstClr val="white"/>
                </a:solidFill>
                <a:latin typeface="Segoe UI" panose="020B0502040204020203" pitchFamily="34" charset="0"/>
                <a:cs typeface="Segoe UI" panose="020B0502040204020203" pitchFamily="34" charset="0"/>
              </a:rPr>
              <a:t>Can we query flat files in the file system using SQL?</a:t>
            </a:r>
          </a:p>
          <a:p>
            <a:pPr marL="285753" indent="-285753" defTabSz="914411">
              <a:spcBef>
                <a:spcPts val="353"/>
              </a:spcBef>
              <a:spcAft>
                <a:spcPts val="882"/>
              </a:spcAft>
              <a:buFont typeface="Arial" charset="0"/>
              <a:buChar char="•"/>
            </a:pPr>
            <a:r>
              <a:rPr lang="en-US" dirty="0">
                <a:solidFill>
                  <a:prstClr val="white"/>
                </a:solidFill>
                <a:latin typeface="Segoe UI" panose="020B0502040204020203" pitchFamily="34" charset="0"/>
                <a:cs typeface="Segoe UI" panose="020B0502040204020203" pitchFamily="34" charset="0"/>
              </a:rPr>
              <a:t>Yes. There are many options for using a SQL syntax to query files in Blob storage such as SQL Data Warehouse and HDInsight with Spark SQL or Hive.</a:t>
            </a:r>
          </a:p>
          <a:p>
            <a:pPr defTabSz="914411">
              <a:spcBef>
                <a:spcPts val="353"/>
              </a:spcBef>
              <a:spcAft>
                <a:spcPts val="882"/>
              </a:spcAft>
            </a:pPr>
            <a:endParaRPr lang="en-US" sz="1471" dirty="0">
              <a:solidFill>
                <a:srgbClr val="FFFFFF"/>
              </a:solidFill>
            </a:endParaRPr>
          </a:p>
        </p:txBody>
      </p:sp>
    </p:spTree>
    <p:extLst>
      <p:ext uri="{BB962C8B-B14F-4D97-AF65-F5344CB8AC3E}">
        <p14:creationId xmlns:p14="http://schemas.microsoft.com/office/powerpoint/2010/main" val="209486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Segoe UI" panose="020B0502040204020203" pitchFamily="34" charset="0"/>
                <a:cs typeface="Segoe UI" panose="020B0502040204020203" pitchFamily="34" charset="0"/>
              </a:rPr>
              <a:t>Customer situation</a:t>
            </a:r>
            <a:br>
              <a:rPr lang="en-US" dirty="0">
                <a:solidFill>
                  <a:schemeClr val="bg1"/>
                </a:solidFill>
              </a:rPr>
            </a:br>
            <a:endParaRPr lang="en-US" sz="3236" dirty="0">
              <a:solidFill>
                <a:schemeClr val="bg1"/>
              </a:solidFill>
            </a:endParaRPr>
          </a:p>
        </p:txBody>
      </p:sp>
      <p:sp>
        <p:nvSpPr>
          <p:cNvPr id="3" name="Content Placeholder 2"/>
          <p:cNvSpPr>
            <a:spLocks noGrp="1"/>
          </p:cNvSpPr>
          <p:nvPr>
            <p:ph sz="quarter" idx="10"/>
          </p:nvPr>
        </p:nvSpPr>
        <p:spPr>
          <a:xfrm>
            <a:off x="1969106" y="1946015"/>
            <a:ext cx="9308493" cy="4292820"/>
          </a:xfrm>
        </p:spPr>
        <p:txBody>
          <a:bodyPr>
            <a:normAutofit/>
          </a:bodyPr>
          <a:lstStyle/>
          <a:p>
            <a:pPr>
              <a:spcAft>
                <a:spcPts val="882"/>
              </a:spcAft>
            </a:pPr>
            <a:r>
              <a:rPr lang="en-US" sz="1800" dirty="0" err="1">
                <a:solidFill>
                  <a:schemeClr val="bg1"/>
                </a:solidFill>
                <a:latin typeface="Segoe UI" panose="020B0502040204020203" pitchFamily="34" charset="0"/>
                <a:cs typeface="Segoe UI" panose="020B0502040204020203" pitchFamily="34" charset="0"/>
              </a:rPr>
              <a:t>AdventureWorks</a:t>
            </a:r>
            <a:r>
              <a:rPr lang="en-US" sz="1800" dirty="0">
                <a:solidFill>
                  <a:schemeClr val="bg1"/>
                </a:solidFill>
                <a:latin typeface="Segoe UI" panose="020B0502040204020203" pitchFamily="34" charset="0"/>
                <a:cs typeface="Segoe UI" panose="020B0502040204020203" pitchFamily="34" charset="0"/>
              </a:rPr>
              <a:t> Travel (AWT) provides concierge services for business travelers. </a:t>
            </a:r>
          </a:p>
          <a:p>
            <a:pPr>
              <a:spcAft>
                <a:spcPts val="882"/>
              </a:spcAft>
            </a:pPr>
            <a:r>
              <a:rPr lang="en-US" sz="1800" dirty="0">
                <a:solidFill>
                  <a:schemeClr val="bg1"/>
                </a:solidFill>
                <a:latin typeface="Segoe UI" panose="020B0502040204020203" pitchFamily="34" charset="0"/>
                <a:cs typeface="Segoe UI" panose="020B0502040204020203" pitchFamily="34" charset="0"/>
              </a:rPr>
              <a:t>In an increasingly crowded market, they are always looking for ways to differentiate themselves and provide added value to their corporate customers. </a:t>
            </a:r>
          </a:p>
          <a:p>
            <a:pPr>
              <a:spcAft>
                <a:spcPts val="882"/>
              </a:spcAft>
            </a:pPr>
            <a:r>
              <a:rPr lang="en-US" sz="1800" dirty="0">
                <a:solidFill>
                  <a:schemeClr val="bg1"/>
                </a:solidFill>
                <a:latin typeface="Segoe UI" panose="020B0502040204020203" pitchFamily="34" charset="0"/>
                <a:cs typeface="Segoe UI" panose="020B0502040204020203" pitchFamily="34" charset="0"/>
              </a:rPr>
              <a:t>Looking to capitalize on their existing data assets to provide new insights that provide them a strategic advantage against their competition. </a:t>
            </a:r>
          </a:p>
          <a:p>
            <a:pPr>
              <a:spcAft>
                <a:spcPts val="882"/>
              </a:spcAft>
            </a:pPr>
            <a:r>
              <a:rPr lang="en-US" sz="1800" dirty="0">
                <a:solidFill>
                  <a:schemeClr val="bg1"/>
                </a:solidFill>
                <a:latin typeface="Segoe UI" panose="020B0502040204020203" pitchFamily="34" charset="0"/>
                <a:cs typeface="Segoe UI" panose="020B0502040204020203" pitchFamily="34" charset="0"/>
              </a:rPr>
              <a:t>Interested in using predictive analytics to help customers best select their travels based on the likelihood of a delay. </a:t>
            </a:r>
          </a:p>
          <a:p>
            <a:pPr marL="0" indent="0">
              <a:spcAft>
                <a:spcPts val="882"/>
              </a:spcAft>
              <a:buNone/>
            </a:pPr>
            <a:endParaRPr lang="en-US" sz="1800" dirty="0">
              <a:solidFill>
                <a:schemeClr val="bg1"/>
              </a:solidFill>
            </a:endParaRPr>
          </a:p>
        </p:txBody>
      </p:sp>
    </p:spTree>
    <p:extLst>
      <p:ext uri="{BB962C8B-B14F-4D97-AF65-F5344CB8AC3E}">
        <p14:creationId xmlns:p14="http://schemas.microsoft.com/office/powerpoint/2010/main" val="1295721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118"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3" y="1733237"/>
            <a:ext cx="8901940" cy="4222522"/>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Does Azure provide anything that would speed up querying (and exploration) of files in HDFS? </a:t>
            </a:r>
          </a:p>
          <a:p>
            <a:pPr marL="285753" indent="-285753"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Yes. SQL Data Warehouse provides the ability to create indices on flat file content, as does Hive on HDInsight. Spark SQL on HDInsight provides a distributed in-memory cache that can aid exploratory queries that often repeat queries against the same subsets of data.</a:t>
            </a:r>
          </a:p>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Does Azure provide any tools for visualizing our data? Ideally access to these could be managed with Active Directory.</a:t>
            </a:r>
          </a:p>
          <a:p>
            <a:pPr marL="285753" indent="-285753"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Power BI is available as a service and provides tools for creating both dashboards and reports whose access can be restricted by group membership in Azure Active Directory.</a:t>
            </a:r>
          </a:p>
          <a:p>
            <a:pPr defTabSz="914411">
              <a:spcBef>
                <a:spcPts val="353"/>
              </a:spcBef>
              <a:spcAft>
                <a:spcPts val="882"/>
              </a:spcAft>
            </a:pPr>
            <a:endParaRPr lang="en-US" sz="1471" dirty="0">
              <a:solidFill>
                <a:srgbClr val="FFFFFF"/>
              </a:solidFill>
            </a:endParaRPr>
          </a:p>
        </p:txBody>
      </p:sp>
    </p:spTree>
    <p:extLst>
      <p:ext uri="{BB962C8B-B14F-4D97-AF65-F5344CB8AC3E}">
        <p14:creationId xmlns:p14="http://schemas.microsoft.com/office/powerpoint/2010/main" val="135765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118"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3" y="1733237"/>
            <a:ext cx="8901940" cy="4601146"/>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We’ve heard of Azure Data Lake, but we’re not clear if this currently a good fit for our </a:t>
            </a:r>
            <a:r>
              <a:rPr lang="en-US" i="1" dirty="0" err="1">
                <a:solidFill>
                  <a:srgbClr val="FFFFFF"/>
                </a:solidFill>
                <a:latin typeface="Segoe UI" panose="020B0502040204020203" pitchFamily="34" charset="0"/>
                <a:cs typeface="Segoe UI" panose="020B0502040204020203" pitchFamily="34" charset="0"/>
              </a:rPr>
              <a:t>PoC</a:t>
            </a:r>
            <a:r>
              <a:rPr lang="en-US" i="1" dirty="0">
                <a:solidFill>
                  <a:srgbClr val="FFFFFF"/>
                </a:solidFill>
                <a:latin typeface="Segoe UI" panose="020B0502040204020203" pitchFamily="34" charset="0"/>
                <a:cs typeface="Segoe UI" panose="020B0502040204020203" pitchFamily="34" charset="0"/>
              </a:rPr>
              <a:t> solution, or if we should be using it for interactive analysis of our data. </a:t>
            </a:r>
          </a:p>
          <a:p>
            <a:pPr marL="285750"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Azure Data Lake Analytics provides a distributed querying engine whose costs are based solely on the number of resources used in the query, the amount of time those resources were made available to the query and a nominal job completion charge. </a:t>
            </a:r>
          </a:p>
          <a:p>
            <a:pPr marL="742950" lvl="1"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In its current Preview form, Azure Data Lake Analytics supports only Batch workloads, so it is not the right tool for interactive analytic workloads. </a:t>
            </a:r>
          </a:p>
          <a:p>
            <a:pPr marL="285750"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Azure Data Lake Store provides the ability to store an unlimited number of items, each of unlimited size, having no upper limit on the total storage capacity. </a:t>
            </a:r>
          </a:p>
          <a:p>
            <a:pPr marL="742950" lvl="1"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In the long run, Azure Data Lake Store is where the customer should consider landing all of their data, but for the purposes of the </a:t>
            </a:r>
            <a:r>
              <a:rPr lang="en-US" dirty="0" err="1">
                <a:solidFill>
                  <a:srgbClr val="FFFFFF"/>
                </a:solidFill>
                <a:latin typeface="Segoe UI" panose="020B0502040204020203" pitchFamily="34" charset="0"/>
                <a:cs typeface="Segoe UI" panose="020B0502040204020203" pitchFamily="34" charset="0"/>
              </a:rPr>
              <a:t>PoC</a:t>
            </a:r>
            <a:r>
              <a:rPr lang="en-US" dirty="0">
                <a:solidFill>
                  <a:srgbClr val="FFFFFF"/>
                </a:solidFill>
                <a:latin typeface="Segoe UI" panose="020B0502040204020203" pitchFamily="34" charset="0"/>
                <a:cs typeface="Segoe UI" panose="020B0502040204020203" pitchFamily="34" charset="0"/>
              </a:rPr>
              <a:t> using Azure Blob Storage is the easier to implement because of its built-in support from the portal.</a:t>
            </a:r>
          </a:p>
          <a:p>
            <a:pPr defTabSz="914411">
              <a:spcBef>
                <a:spcPts val="353"/>
              </a:spcBef>
              <a:spcAft>
                <a:spcPts val="882"/>
              </a:spcAft>
            </a:pPr>
            <a:endParaRPr lang="en-US" sz="1471" dirty="0">
              <a:solidFill>
                <a:srgbClr val="FFFFFF"/>
              </a:solidFill>
            </a:endParaRPr>
          </a:p>
        </p:txBody>
      </p:sp>
    </p:spTree>
    <p:extLst>
      <p:ext uri="{BB962C8B-B14F-4D97-AF65-F5344CB8AC3E}">
        <p14:creationId xmlns:p14="http://schemas.microsoft.com/office/powerpoint/2010/main" val="116983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118"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3" y="1733237"/>
            <a:ext cx="8901940" cy="4595375"/>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Are there any additional services in the Azure Marketplace we could use to apply data-centric security—that is to identify data loaded that contains PII, monitor access to sensitive data and protect the data at rest (via encryption or masking)? </a:t>
            </a:r>
          </a:p>
          <a:p>
            <a:pPr marL="742950" lvl="1" indent="-285750" defTabSz="914411">
              <a:spcBef>
                <a:spcPts val="353"/>
              </a:spcBef>
              <a:spcAft>
                <a:spcPts val="882"/>
              </a:spcAft>
              <a:buFont typeface="Arial" charset="0"/>
              <a:buChar char="•"/>
            </a:pPr>
            <a:r>
              <a:rPr lang="en-US" dirty="0" err="1">
                <a:solidFill>
                  <a:srgbClr val="FFFFFF"/>
                </a:solidFill>
                <a:latin typeface="Segoe UI" panose="020B0502040204020203" pitchFamily="34" charset="0"/>
                <a:cs typeface="Segoe UI" panose="020B0502040204020203" pitchFamily="34" charset="0"/>
              </a:rPr>
              <a:t>DataGuise</a:t>
            </a:r>
            <a:r>
              <a:rPr lang="en-US" dirty="0">
                <a:solidFill>
                  <a:srgbClr val="FFFFFF"/>
                </a:solidFill>
                <a:latin typeface="Segoe UI" panose="020B0502040204020203" pitchFamily="34" charset="0"/>
                <a:cs typeface="Segoe UI" panose="020B0502040204020203" pitchFamily="34" charset="0"/>
              </a:rPr>
              <a:t> provides the </a:t>
            </a:r>
            <a:r>
              <a:rPr lang="en-US" dirty="0" err="1">
                <a:solidFill>
                  <a:srgbClr val="FFFFFF"/>
                </a:solidFill>
                <a:latin typeface="Segoe UI" panose="020B0502040204020203" pitchFamily="34" charset="0"/>
                <a:cs typeface="Segoe UI" panose="020B0502040204020203" pitchFamily="34" charset="0"/>
              </a:rPr>
              <a:t>DGSecure</a:t>
            </a:r>
            <a:r>
              <a:rPr lang="en-US" dirty="0">
                <a:solidFill>
                  <a:srgbClr val="FFFFFF"/>
                </a:solidFill>
                <a:latin typeface="Segoe UI" panose="020B0502040204020203" pitchFamily="34" charset="0"/>
                <a:cs typeface="Segoe UI" panose="020B0502040204020203" pitchFamily="34" charset="0"/>
              </a:rPr>
              <a:t> product line that provides support for the automated detection of sensitive information at the time of data ingest by means of its </a:t>
            </a:r>
            <a:r>
              <a:rPr lang="en-US" dirty="0" err="1">
                <a:solidFill>
                  <a:srgbClr val="FFFFFF"/>
                </a:solidFill>
                <a:latin typeface="Segoe UI" panose="020B0502040204020203" pitchFamily="34" charset="0"/>
                <a:cs typeface="Segoe UI" panose="020B0502040204020203" pitchFamily="34" charset="0"/>
              </a:rPr>
              <a:t>DGSecure</a:t>
            </a:r>
            <a:r>
              <a:rPr lang="en-US" dirty="0">
                <a:solidFill>
                  <a:srgbClr val="FFFFFF"/>
                </a:solidFill>
                <a:latin typeface="Segoe UI" panose="020B0502040204020203" pitchFamily="34" charset="0"/>
                <a:cs typeface="Segoe UI" panose="020B0502040204020203" pitchFamily="34" charset="0"/>
              </a:rPr>
              <a:t> Ingest Agents (which include agents for relational databases, FTP and Apache Flume). </a:t>
            </a:r>
          </a:p>
          <a:p>
            <a:pPr marL="742950" lvl="1"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742950" lvl="1" indent="-285750" defTabSz="914411">
              <a:spcBef>
                <a:spcPts val="353"/>
              </a:spcBef>
              <a:spcAft>
                <a:spcPts val="882"/>
              </a:spcAft>
              <a:buFont typeface="Arial" charset="0"/>
              <a:buChar char="•"/>
            </a:pPr>
            <a:r>
              <a:rPr lang="en-US" dirty="0" err="1">
                <a:solidFill>
                  <a:srgbClr val="FFFFFF"/>
                </a:solidFill>
                <a:latin typeface="Segoe UI" panose="020B0502040204020203" pitchFamily="34" charset="0"/>
                <a:cs typeface="Segoe UI" panose="020B0502040204020203" pitchFamily="34" charset="0"/>
              </a:rPr>
              <a:t>DGMonitor</a:t>
            </a:r>
            <a:r>
              <a:rPr lang="en-US" dirty="0">
                <a:solidFill>
                  <a:srgbClr val="FFFFFF"/>
                </a:solidFill>
                <a:latin typeface="Segoe UI" panose="020B0502040204020203" pitchFamily="34" charset="0"/>
                <a:cs typeface="Segoe UI" panose="020B0502040204020203" pitchFamily="34" charset="0"/>
              </a:rPr>
              <a:t> provides the ability to centralize monitoring of access to sensitive data, as well as raising alerts when suspicious activity is detected. </a:t>
            </a:r>
            <a:endParaRPr lang="en-US" sz="1471" dirty="0">
              <a:solidFill>
                <a:srgbClr val="FFFFFF"/>
              </a:solidFill>
            </a:endParaRPr>
          </a:p>
        </p:txBody>
      </p:sp>
    </p:spTree>
    <p:extLst>
      <p:ext uri="{BB962C8B-B14F-4D97-AF65-F5344CB8AC3E}">
        <p14:creationId xmlns:p14="http://schemas.microsoft.com/office/powerpoint/2010/main" val="207008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118"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3" y="1733237"/>
            <a:ext cx="8901940" cy="1491961"/>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Is HDInsight our only option for running SQL on Hadoop solutions  in Azure?</a:t>
            </a:r>
          </a:p>
          <a:p>
            <a:pPr marL="742950" lvl="1"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No. Hortonworks , Cloudera and </a:t>
            </a:r>
            <a:r>
              <a:rPr lang="en-US" dirty="0" err="1">
                <a:solidFill>
                  <a:srgbClr val="FFFFFF"/>
                </a:solidFill>
                <a:latin typeface="Segoe UI" panose="020B0502040204020203" pitchFamily="34" charset="0"/>
                <a:cs typeface="Segoe UI" panose="020B0502040204020203" pitchFamily="34" charset="0"/>
              </a:rPr>
              <a:t>MapR</a:t>
            </a:r>
            <a:r>
              <a:rPr lang="en-US" dirty="0">
                <a:solidFill>
                  <a:srgbClr val="FFFFFF"/>
                </a:solidFill>
                <a:latin typeface="Segoe UI" panose="020B0502040204020203" pitchFamily="34" charset="0"/>
                <a:cs typeface="Segoe UI" panose="020B0502040204020203" pitchFamily="34" charset="0"/>
              </a:rPr>
              <a:t> provide fully supported distributions that are available in the Azure Marketplace and provide environments for running </a:t>
            </a:r>
            <a:r>
              <a:rPr lang="en-US" dirty="0" err="1">
                <a:solidFill>
                  <a:srgbClr val="FFFFFF"/>
                </a:solidFill>
                <a:latin typeface="Segoe UI" panose="020B0502040204020203" pitchFamily="34" charset="0"/>
                <a:cs typeface="Segoe UI" panose="020B0502040204020203" pitchFamily="34" charset="0"/>
              </a:rPr>
              <a:t>HiveQL</a:t>
            </a:r>
            <a:r>
              <a:rPr lang="en-US" dirty="0">
                <a:solidFill>
                  <a:srgbClr val="FFFFFF"/>
                </a:solidFill>
                <a:latin typeface="Segoe UI" panose="020B0502040204020203" pitchFamily="34" charset="0"/>
                <a:cs typeface="Segoe UI" panose="020B0502040204020203" pitchFamily="34" charset="0"/>
              </a:rPr>
              <a:t> and Spark SQL in Azure.</a:t>
            </a:r>
          </a:p>
        </p:txBody>
      </p:sp>
      <p:sp>
        <p:nvSpPr>
          <p:cNvPr id="4" name="TextBox 3"/>
          <p:cNvSpPr txBox="1"/>
          <p:nvPr/>
        </p:nvSpPr>
        <p:spPr>
          <a:xfrm>
            <a:off x="1902843" y="3225198"/>
            <a:ext cx="9054340" cy="2599957"/>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We would like to limit access to our SQL DW using centralized Azure Active Directory accounts and groups. Is this possible? I thought I was limited to a user name and password.</a:t>
            </a:r>
          </a:p>
          <a:p>
            <a:pPr marL="742950" lvl="1" indent="-285750"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It is possible to authenticate to SQL Data Warehouse with an AAD account. Furthermore, you can restrict access to members of certain AAD groups. However, there are certain limitations, such as </a:t>
            </a:r>
            <a:r>
              <a:rPr lang="en-US" dirty="0" err="1">
                <a:solidFill>
                  <a:srgbClr val="FFFFFF"/>
                </a:solidFill>
                <a:latin typeface="Segoe UI" panose="020B0502040204020203" pitchFamily="34" charset="0"/>
                <a:cs typeface="Segoe UI" panose="020B0502040204020203" pitchFamily="34" charset="0"/>
              </a:rPr>
              <a:t>PolyBase</a:t>
            </a:r>
            <a:r>
              <a:rPr lang="en-US" dirty="0">
                <a:solidFill>
                  <a:srgbClr val="FFFFFF"/>
                </a:solidFill>
                <a:latin typeface="Segoe UI" panose="020B0502040204020203" pitchFamily="34" charset="0"/>
                <a:cs typeface="Segoe UI" panose="020B0502040204020203" pitchFamily="34" charset="0"/>
              </a:rPr>
              <a:t> being unable to use AAD for authentication. Also, there is currently no way to use AAD authentication to SQL DW from Power BI.</a:t>
            </a:r>
          </a:p>
        </p:txBody>
      </p:sp>
    </p:spTree>
    <p:extLst>
      <p:ext uri="{BB962C8B-B14F-4D97-AF65-F5344CB8AC3E}">
        <p14:creationId xmlns:p14="http://schemas.microsoft.com/office/powerpoint/2010/main" val="5364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118" dirty="0">
                <a:solidFill>
                  <a:schemeClr val="bg1"/>
                </a:solidFill>
                <a:latin typeface="Segoe UI" panose="020B0502040204020203" pitchFamily="34" charset="0"/>
                <a:cs typeface="Segoe UI" panose="020B0502040204020203" pitchFamily="34" charset="0"/>
              </a:rPr>
              <a:t>Preferred objections handling</a:t>
            </a:r>
          </a:p>
        </p:txBody>
      </p:sp>
      <p:sp>
        <p:nvSpPr>
          <p:cNvPr id="8" name="TextBox 7"/>
          <p:cNvSpPr txBox="1"/>
          <p:nvPr/>
        </p:nvSpPr>
        <p:spPr>
          <a:xfrm>
            <a:off x="1902843" y="1733237"/>
            <a:ext cx="8901940" cy="2045959"/>
          </a:xfrm>
          <a:prstGeom prst="rect">
            <a:avLst/>
          </a:prstGeom>
          <a:noFill/>
        </p:spPr>
        <p:txBody>
          <a:bodyPr wrap="square" lIns="134469" tIns="107576" rIns="134469" bIns="107576" rtlCol="0">
            <a:spAutoFit/>
          </a:bodyPr>
          <a:lstStyle/>
          <a:p>
            <a:pPr defTabSz="914411">
              <a:spcBef>
                <a:spcPts val="353"/>
              </a:spcBef>
              <a:spcAft>
                <a:spcPts val="882"/>
              </a:spcAft>
            </a:pPr>
            <a:r>
              <a:rPr lang="en-US" i="1" dirty="0">
                <a:solidFill>
                  <a:srgbClr val="FFFFFF"/>
                </a:solidFill>
                <a:latin typeface="Segoe UI" panose="020B0502040204020203" pitchFamily="34" charset="0"/>
                <a:cs typeface="Segoe UI" panose="020B0502040204020203" pitchFamily="34" charset="0"/>
              </a:rPr>
              <a:t>We’d like our operationalized models to be flexible in the inputs they support. In some cases, we want to provide both the flight and weather data to get a prediction. In others we just want to provide flight data and have the weather looked up. Is this possible? </a:t>
            </a:r>
          </a:p>
          <a:p>
            <a:pPr marL="285753" indent="-285753" defTabSz="914411">
              <a:spcBef>
                <a:spcPts val="353"/>
              </a:spcBef>
              <a:spcAft>
                <a:spcPts val="882"/>
              </a:spcAft>
              <a:buFont typeface="Arial" charset="0"/>
              <a:buChar char="•"/>
            </a:pPr>
            <a:r>
              <a:rPr lang="en-US" dirty="0">
                <a:solidFill>
                  <a:srgbClr val="FFFFFF"/>
                </a:solidFill>
                <a:latin typeface="Segoe UI" panose="020B0502040204020203" pitchFamily="34" charset="0"/>
                <a:cs typeface="Segoe UI" panose="020B0502040204020203" pitchFamily="34" charset="0"/>
              </a:rPr>
              <a:t>Yes. It is possible to add multiple web service input modules to the experiment, allowing you to add multiple sources, joining them at runtime or processing them separately.</a:t>
            </a:r>
          </a:p>
        </p:txBody>
      </p:sp>
    </p:spTree>
    <p:extLst>
      <p:ext uri="{BB962C8B-B14F-4D97-AF65-F5344CB8AC3E}">
        <p14:creationId xmlns:p14="http://schemas.microsoft.com/office/powerpoint/2010/main" val="323293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Customer quote</a:t>
            </a:r>
          </a:p>
        </p:txBody>
      </p:sp>
      <p:sp>
        <p:nvSpPr>
          <p:cNvPr id="8" name="TextBox 7"/>
          <p:cNvSpPr txBox="1"/>
          <p:nvPr/>
        </p:nvSpPr>
        <p:spPr>
          <a:xfrm>
            <a:off x="2047226" y="2292739"/>
            <a:ext cx="6972489" cy="757401"/>
          </a:xfrm>
          <a:prstGeom prst="rect">
            <a:avLst/>
          </a:prstGeom>
          <a:noFill/>
        </p:spPr>
        <p:txBody>
          <a:bodyPr wrap="square" lIns="134469" tIns="107576" rIns="134469" bIns="107576" rtlCol="0">
            <a:spAutoFit/>
          </a:bodyPr>
          <a:lstStyle/>
          <a:p>
            <a:pPr defTabSz="914411">
              <a:lnSpc>
                <a:spcPct val="90000"/>
              </a:lnSpc>
              <a:spcAft>
                <a:spcPts val="441"/>
              </a:spcAft>
            </a:pPr>
            <a:endParaRPr lang="en-US" sz="1765" dirty="0">
              <a:solidFill>
                <a:prstClr val="white"/>
              </a:solidFill>
            </a:endParaRPr>
          </a:p>
          <a:p>
            <a:pPr defTabSz="914411">
              <a:lnSpc>
                <a:spcPct val="90000"/>
              </a:lnSpc>
              <a:spcAft>
                <a:spcPts val="441"/>
              </a:spcAft>
            </a:pPr>
            <a:endParaRPr lang="en-US" sz="1765" dirty="0" err="1">
              <a:gradFill>
                <a:gsLst>
                  <a:gs pos="2917">
                    <a:prstClr val="black"/>
                  </a:gs>
                  <a:gs pos="30000">
                    <a:prstClr val="black"/>
                  </a:gs>
                </a:gsLst>
                <a:lin ang="5400000" scaled="0"/>
              </a:gradFill>
            </a:endParaRPr>
          </a:p>
        </p:txBody>
      </p:sp>
      <p:sp>
        <p:nvSpPr>
          <p:cNvPr id="3" name="TextBox 2"/>
          <p:cNvSpPr txBox="1"/>
          <p:nvPr/>
        </p:nvSpPr>
        <p:spPr>
          <a:xfrm>
            <a:off x="1833113" y="2292738"/>
            <a:ext cx="5538122" cy="1879093"/>
          </a:xfrm>
          <a:prstGeom prst="rect">
            <a:avLst/>
          </a:prstGeom>
          <a:noFill/>
        </p:spPr>
        <p:txBody>
          <a:bodyPr wrap="square" lIns="134469" tIns="107576" rIns="134469" bIns="107576" rtlCol="0">
            <a:spAutoFit/>
          </a:bodyPr>
          <a:lstStyle/>
          <a:p>
            <a:pPr defTabSz="914411"/>
            <a:r>
              <a:rPr lang="en-US" i="1" dirty="0">
                <a:solidFill>
                  <a:prstClr val="white"/>
                </a:solidFill>
                <a:latin typeface="Segoe UI" panose="020B0502040204020203" pitchFamily="34" charset="0"/>
                <a:cs typeface="Segoe UI" panose="020B0502040204020203" pitchFamily="34" charset="0"/>
              </a:rPr>
              <a:t>“We are flying into the future with Azure, helping our customers more aggressively schedule their travel, and optimize their non-travel time.”</a:t>
            </a:r>
          </a:p>
          <a:p>
            <a:pPr defTabSz="914411"/>
            <a:endParaRPr lang="en-US" i="1" dirty="0">
              <a:solidFill>
                <a:prstClr val="white"/>
              </a:solidFill>
              <a:latin typeface="Segoe UI" panose="020B0502040204020203" pitchFamily="34" charset="0"/>
              <a:cs typeface="Segoe UI" panose="020B0502040204020203" pitchFamily="34" charset="0"/>
            </a:endParaRPr>
          </a:p>
          <a:p>
            <a:pPr defTabSz="914411"/>
            <a:r>
              <a:rPr lang="en-US" dirty="0">
                <a:solidFill>
                  <a:prstClr val="white"/>
                </a:solidFill>
                <a:latin typeface="Segoe UI" panose="020B0502040204020203" pitchFamily="34" charset="0"/>
                <a:cs typeface="Segoe UI" panose="020B0502040204020203" pitchFamily="34" charset="0"/>
              </a:rPr>
              <a:t>Jack </a:t>
            </a:r>
            <a:r>
              <a:rPr lang="en-US" dirty="0" err="1">
                <a:solidFill>
                  <a:prstClr val="white"/>
                </a:solidFill>
                <a:latin typeface="Segoe UI" panose="020B0502040204020203" pitchFamily="34" charset="0"/>
                <a:cs typeface="Segoe UI" panose="020B0502040204020203" pitchFamily="34" charset="0"/>
              </a:rPr>
              <a:t>Tradewinds</a:t>
            </a:r>
            <a:r>
              <a:rPr lang="en-US" dirty="0">
                <a:solidFill>
                  <a:prstClr val="white"/>
                </a:solidFill>
                <a:latin typeface="Segoe UI" panose="020B0502040204020203" pitchFamily="34" charset="0"/>
                <a:cs typeface="Segoe UI" panose="020B0502040204020203" pitchFamily="34" charset="0"/>
              </a:rPr>
              <a:t>, CIO of </a:t>
            </a:r>
            <a:r>
              <a:rPr lang="en-US" dirty="0" err="1">
                <a:solidFill>
                  <a:prstClr val="white"/>
                </a:solidFill>
                <a:latin typeface="Segoe UI" panose="020B0502040204020203" pitchFamily="34" charset="0"/>
                <a:cs typeface="Segoe UI" panose="020B0502040204020203" pitchFamily="34" charset="0"/>
              </a:rPr>
              <a:t>AdventureWorks</a:t>
            </a:r>
            <a:r>
              <a:rPr lang="en-US" dirty="0">
                <a:solidFill>
                  <a:prstClr val="white"/>
                </a:solidFill>
                <a:latin typeface="Segoe UI" panose="020B0502040204020203" pitchFamily="34" charset="0"/>
                <a:cs typeface="Segoe UI" panose="020B0502040204020203" pitchFamily="34" charset="0"/>
              </a:rPr>
              <a:t> Travel</a:t>
            </a:r>
          </a:p>
          <a:p>
            <a:pPr defTabSz="914411">
              <a:lnSpc>
                <a:spcPct val="90000"/>
              </a:lnSpc>
              <a:spcAft>
                <a:spcPts val="441"/>
              </a:spcAft>
            </a:pPr>
            <a:endParaRPr lang="en-US" sz="1765" dirty="0" err="1">
              <a:gradFill>
                <a:gsLst>
                  <a:gs pos="2917">
                    <a:prstClr val="black"/>
                  </a:gs>
                  <a:gs pos="30000">
                    <a:prstClr val="black"/>
                  </a:gs>
                </a:gsLst>
                <a:lin ang="5400000" scaled="0"/>
              </a:gradFill>
            </a:endParaRPr>
          </a:p>
        </p:txBody>
      </p:sp>
    </p:spTree>
    <p:extLst>
      <p:ext uri="{BB962C8B-B14F-4D97-AF65-F5344CB8AC3E}">
        <p14:creationId xmlns:p14="http://schemas.microsoft.com/office/powerpoint/2010/main" val="517941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2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Segoe UI" panose="020B0502040204020203" pitchFamily="34" charset="0"/>
                <a:cs typeface="Segoe UI" panose="020B0502040204020203" pitchFamily="34" charset="0"/>
              </a:rPr>
              <a:t>Customer situation</a:t>
            </a:r>
            <a:br>
              <a:rPr lang="en-US" dirty="0">
                <a:solidFill>
                  <a:schemeClr val="bg1"/>
                </a:solidFill>
              </a:rPr>
            </a:br>
            <a:endParaRPr lang="en-US" sz="3236" b="1" dirty="0">
              <a:solidFill>
                <a:schemeClr val="bg1"/>
              </a:solidFill>
            </a:endParaRPr>
          </a:p>
        </p:txBody>
      </p:sp>
      <p:sp>
        <p:nvSpPr>
          <p:cNvPr id="3" name="Content Placeholder 2"/>
          <p:cNvSpPr>
            <a:spLocks noGrp="1"/>
          </p:cNvSpPr>
          <p:nvPr>
            <p:ph sz="quarter" idx="10"/>
          </p:nvPr>
        </p:nvSpPr>
        <p:spPr>
          <a:xfrm>
            <a:off x="1862471" y="1876502"/>
            <a:ext cx="8976217" cy="4044838"/>
          </a:xfrm>
        </p:spPr>
        <p:txBody>
          <a:bodyPr>
            <a:normAutofit/>
          </a:bodyPr>
          <a:lstStyle/>
          <a:p>
            <a:pPr>
              <a:spcAft>
                <a:spcPts val="882"/>
              </a:spcAft>
            </a:pPr>
            <a:r>
              <a:rPr lang="en-US" dirty="0">
                <a:solidFill>
                  <a:schemeClr val="bg1"/>
                </a:solidFill>
                <a:latin typeface="Segoe UI" panose="020B0502040204020203" pitchFamily="34" charset="0"/>
                <a:cs typeface="Segoe UI" panose="020B0502040204020203" pitchFamily="34" charset="0"/>
              </a:rPr>
              <a:t>Customers often ask questions like, “I don’t have to be there until Tuesday, so is it better for me to fly out on Sunday or Monday?”  </a:t>
            </a:r>
          </a:p>
          <a:p>
            <a:pPr>
              <a:spcAft>
                <a:spcPts val="882"/>
              </a:spcAft>
            </a:pPr>
            <a:r>
              <a:rPr lang="en-US" dirty="0">
                <a:solidFill>
                  <a:schemeClr val="bg1"/>
                </a:solidFill>
                <a:latin typeface="Segoe UI" panose="020B0502040204020203" pitchFamily="34" charset="0"/>
                <a:cs typeface="Segoe UI" panose="020B0502040204020203" pitchFamily="34" charset="0"/>
              </a:rPr>
              <a:t>AWT believes an innovative solution might come in the form of giving the customer an assessment of the risk of encountering flight delays. </a:t>
            </a:r>
          </a:p>
          <a:p>
            <a:pPr>
              <a:spcAft>
                <a:spcPts val="882"/>
              </a:spcAft>
            </a:pPr>
            <a:r>
              <a:rPr lang="en-US" dirty="0">
                <a:solidFill>
                  <a:schemeClr val="bg1"/>
                </a:solidFill>
                <a:latin typeface="Segoe UI" panose="020B0502040204020203" pitchFamily="34" charset="0"/>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a:t>
            </a:r>
          </a:p>
          <a:p>
            <a:pPr marL="0" indent="0">
              <a:buNone/>
            </a:pPr>
            <a:endParaRPr lang="en-US" dirty="0">
              <a:solidFill>
                <a:schemeClr val="bg1"/>
              </a:solidFill>
            </a:endParaRPr>
          </a:p>
          <a:p>
            <a:pPr marL="0" indent="0">
              <a:spcAft>
                <a:spcPts val="882"/>
              </a:spcAft>
              <a:buNone/>
            </a:pPr>
            <a:endParaRPr lang="en-US" dirty="0">
              <a:solidFill>
                <a:schemeClr val="bg1"/>
              </a:solidFill>
            </a:endParaRPr>
          </a:p>
        </p:txBody>
      </p:sp>
    </p:spTree>
    <p:extLst>
      <p:ext uri="{BB962C8B-B14F-4D97-AF65-F5344CB8AC3E}">
        <p14:creationId xmlns:p14="http://schemas.microsoft.com/office/powerpoint/2010/main" val="2632976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Segoe UI" panose="020B0502040204020203" pitchFamily="34" charset="0"/>
                <a:cs typeface="Segoe UI" panose="020B0502040204020203" pitchFamily="34" charset="0"/>
              </a:rPr>
              <a:t>Customer situation</a:t>
            </a:r>
            <a:br>
              <a:rPr lang="en-US" dirty="0">
                <a:solidFill>
                  <a:schemeClr val="bg1"/>
                </a:solidFill>
              </a:rPr>
            </a:br>
            <a:endParaRPr lang="en-US" sz="3236" b="1" dirty="0">
              <a:solidFill>
                <a:schemeClr val="bg1"/>
              </a:solidFill>
            </a:endParaRPr>
          </a:p>
        </p:txBody>
      </p:sp>
      <p:sp>
        <p:nvSpPr>
          <p:cNvPr id="3" name="Content Placeholder 2"/>
          <p:cNvSpPr>
            <a:spLocks noGrp="1"/>
          </p:cNvSpPr>
          <p:nvPr>
            <p:ph sz="quarter" idx="10"/>
          </p:nvPr>
        </p:nvSpPr>
        <p:spPr>
          <a:xfrm>
            <a:off x="1862471" y="1876502"/>
            <a:ext cx="8439769" cy="4044838"/>
          </a:xfrm>
        </p:spPr>
        <p:txBody>
          <a:bodyPr>
            <a:normAutofit/>
          </a:bodyPr>
          <a:lstStyle/>
          <a:p>
            <a:pPr>
              <a:spcAft>
                <a:spcPts val="882"/>
              </a:spcAft>
            </a:pPr>
            <a:r>
              <a:rPr lang="en-US" sz="1800" dirty="0">
                <a:solidFill>
                  <a:schemeClr val="bg1"/>
                </a:solidFill>
                <a:latin typeface="Segoe UI" panose="020B0502040204020203" pitchFamily="34" charset="0"/>
                <a:cs typeface="Segoe UI" panose="020B0502040204020203" pitchFamily="34" charset="0"/>
              </a:rPr>
              <a:t>AWT has over 30 years of historical flight data provided to them by the United States Department of Transportation (USDOT). </a:t>
            </a:r>
          </a:p>
          <a:p>
            <a:pPr>
              <a:spcAft>
                <a:spcPts val="882"/>
              </a:spcAft>
            </a:pPr>
            <a:r>
              <a:rPr lang="en-US" sz="1800" dirty="0">
                <a:solidFill>
                  <a:schemeClr val="bg1"/>
                </a:solidFill>
                <a:latin typeface="Segoe UI" panose="020B0502040204020203" pitchFamily="34" charset="0"/>
                <a:cs typeface="Segoe UI" panose="020B0502040204020203" pitchFamily="34" charset="0"/>
              </a:rPr>
              <a:t>They have a history of the historical weather condition for each flight as CSV files. </a:t>
            </a:r>
          </a:p>
          <a:p>
            <a:pPr>
              <a:spcAft>
                <a:spcPts val="882"/>
              </a:spcAft>
            </a:pPr>
            <a:r>
              <a:rPr lang="en-US" sz="1800" dirty="0">
                <a:solidFill>
                  <a:schemeClr val="bg1"/>
                </a:solidFill>
                <a:latin typeface="Segoe UI" panose="020B0502040204020203" pitchFamily="34" charset="0"/>
                <a:cs typeface="Segoe UI" panose="020B0502040204020203" pitchFamily="34" charset="0"/>
              </a:rPr>
              <a:t>Weather forecasts require a call to a REST API. </a:t>
            </a:r>
          </a:p>
        </p:txBody>
      </p:sp>
    </p:spTree>
    <p:extLst>
      <p:ext uri="{BB962C8B-B14F-4D97-AF65-F5344CB8AC3E}">
        <p14:creationId xmlns:p14="http://schemas.microsoft.com/office/powerpoint/2010/main" val="237885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panose="020B0502040204020203" pitchFamily="34" charset="0"/>
                <a:cs typeface="Segoe UI" panose="020B0502040204020203" pitchFamily="34" charset="0"/>
              </a:rPr>
              <a:t>Customer needs</a:t>
            </a:r>
          </a:p>
        </p:txBody>
      </p:sp>
      <p:sp>
        <p:nvSpPr>
          <p:cNvPr id="3" name="Content Placeholder 2"/>
          <p:cNvSpPr>
            <a:spLocks noGrp="1"/>
          </p:cNvSpPr>
          <p:nvPr>
            <p:ph sz="quarter" idx="10"/>
          </p:nvPr>
        </p:nvSpPr>
        <p:spPr>
          <a:xfrm>
            <a:off x="1835088" y="1697955"/>
            <a:ext cx="9369359" cy="4858376"/>
          </a:xfrm>
        </p:spPr>
        <p:txBody>
          <a:bodyPr>
            <a:noAutofit/>
          </a:bodyPr>
          <a:lstStyle/>
          <a:p>
            <a:pPr lvl="0"/>
            <a:r>
              <a:rPr lang="en-US" sz="1800" dirty="0">
                <a:solidFill>
                  <a:schemeClr val="bg1"/>
                </a:solidFill>
                <a:latin typeface="Segoe UI" panose="020B0502040204020203" pitchFamily="34" charset="0"/>
                <a:cs typeface="Segoe UI" panose="020B0502040204020203" pitchFamily="34" charset="0"/>
              </a:rPr>
              <a:t>Want to modernize their analytics platform, without sacrificing the ability to query their data using SQL.</a:t>
            </a:r>
          </a:p>
          <a:p>
            <a:pPr lvl="0"/>
            <a:r>
              <a:rPr lang="en-US" sz="1800" dirty="0">
                <a:solidFill>
                  <a:schemeClr val="bg1"/>
                </a:solidFill>
                <a:latin typeface="Segoe UI" panose="020B0502040204020203" pitchFamily="34" charset="0"/>
                <a:cs typeface="Segoe UI" panose="020B0502040204020203" pitchFamily="34" charset="0"/>
              </a:rPr>
              <a:t>Need an approach that can store all of their data, including the unmodified source data and the cleansed data from which they query for production purposes.</a:t>
            </a:r>
          </a:p>
          <a:p>
            <a:pPr lvl="0"/>
            <a:r>
              <a:rPr lang="en-US" sz="1800" dirty="0">
                <a:solidFill>
                  <a:schemeClr val="bg1"/>
                </a:solidFill>
                <a:latin typeface="Segoe UI" panose="020B0502040204020203" pitchFamily="34" charset="0"/>
                <a:cs typeface="Segoe UI" panose="020B0502040204020203" pitchFamily="34" charset="0"/>
              </a:rPr>
              <a:t>Want to understand how they will load their large quantity of historical data into Azure.</a:t>
            </a:r>
          </a:p>
          <a:p>
            <a:pPr lvl="0"/>
            <a:r>
              <a:rPr lang="en-US" sz="1800" dirty="0">
                <a:solidFill>
                  <a:schemeClr val="bg1"/>
                </a:solidFill>
                <a:latin typeface="Segoe UI" panose="020B0502040204020203" pitchFamily="34" charset="0"/>
                <a:cs typeface="Segoe UI" panose="020B0502040204020203" pitchFamily="34" charset="0"/>
              </a:rPr>
              <a:t>Need to be able to query the weather forecast and use it as input to their flight delay predictions.</a:t>
            </a:r>
          </a:p>
          <a:p>
            <a:pPr lvl="0"/>
            <a:r>
              <a:rPr lang="en-US" sz="1800" dirty="0">
                <a:solidFill>
                  <a:schemeClr val="bg1"/>
                </a:solidFill>
                <a:latin typeface="Segoe UI" panose="020B0502040204020203" pitchFamily="34" charset="0"/>
                <a:cs typeface="Segoe UI" panose="020B0502040204020203" pitchFamily="34" charset="0"/>
              </a:rPr>
              <a:t>Desire a proof of concept machine learning model that takes as input their historical data on flight delays and weather conditions in order to identify whether a flight is likely to be delayed or not.</a:t>
            </a:r>
          </a:p>
          <a:p>
            <a:pPr lvl="0"/>
            <a:r>
              <a:rPr lang="en-US" sz="1800" dirty="0">
                <a:solidFill>
                  <a:schemeClr val="bg1"/>
                </a:solidFill>
                <a:latin typeface="Segoe UI" panose="020B0502040204020203" pitchFamily="34" charset="0"/>
                <a:cs typeface="Segoe UI" panose="020B0502040204020203" pitchFamily="34" charset="0"/>
              </a:rPr>
              <a:t>Need web-based visualizations of the flight delay predictions.</a:t>
            </a:r>
          </a:p>
        </p:txBody>
      </p:sp>
    </p:spTree>
    <p:extLst>
      <p:ext uri="{BB962C8B-B14F-4D97-AF65-F5344CB8AC3E}">
        <p14:creationId xmlns:p14="http://schemas.microsoft.com/office/powerpoint/2010/main" val="190418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Customer objections</a:t>
            </a:r>
          </a:p>
        </p:txBody>
      </p:sp>
      <p:sp>
        <p:nvSpPr>
          <p:cNvPr id="3" name="Content Placeholder 2"/>
          <p:cNvSpPr>
            <a:spLocks noGrp="1"/>
          </p:cNvSpPr>
          <p:nvPr>
            <p:ph sz="quarter" idx="10"/>
          </p:nvPr>
        </p:nvSpPr>
        <p:spPr>
          <a:xfrm>
            <a:off x="1835088" y="1697955"/>
            <a:ext cx="9418127" cy="4858376"/>
          </a:xfrm>
        </p:spPr>
        <p:txBody>
          <a:bodyPr>
            <a:noAutofit/>
          </a:bodyPr>
          <a:lstStyle/>
          <a:p>
            <a:pPr lvl="0"/>
            <a:r>
              <a:rPr lang="en-US" sz="1800" dirty="0">
                <a:solidFill>
                  <a:schemeClr val="bg1"/>
                </a:solidFill>
                <a:latin typeface="Segoe UI" panose="020B0502040204020203" pitchFamily="34" charset="0"/>
                <a:cs typeface="Segoe UI" panose="020B0502040204020203" pitchFamily="34" charset="0"/>
              </a:rPr>
              <a:t>Does Azure offer a machine learning solution that does not require a PhD in statistics? </a:t>
            </a:r>
          </a:p>
          <a:p>
            <a:pPr lvl="0"/>
            <a:r>
              <a:rPr lang="en-US" sz="1800" dirty="0">
                <a:solidFill>
                  <a:schemeClr val="bg1"/>
                </a:solidFill>
                <a:latin typeface="Segoe UI" panose="020B0502040204020203" pitchFamily="34" charset="0"/>
                <a:cs typeface="Segoe UI" panose="020B0502040204020203" pitchFamily="34" charset="0"/>
              </a:rPr>
              <a:t>We have heard that creating a machine learning model takes a month to build and another 2–3 months to operationalize so that it is useable from our production systems. Is this true?</a:t>
            </a:r>
          </a:p>
          <a:p>
            <a:pPr lvl="0"/>
            <a:r>
              <a:rPr lang="en-US" sz="1800" dirty="0">
                <a:solidFill>
                  <a:schemeClr val="bg1"/>
                </a:solidFill>
                <a:latin typeface="Segoe UI" panose="020B0502040204020203" pitchFamily="34" charset="0"/>
                <a:cs typeface="Segoe UI" panose="020B0502040204020203" pitchFamily="34" charset="0"/>
              </a:rPr>
              <a:t>Can we query flat files in the file system using SQL?</a:t>
            </a:r>
          </a:p>
          <a:p>
            <a:pPr lvl="0"/>
            <a:r>
              <a:rPr lang="en-US" sz="1800" dirty="0">
                <a:solidFill>
                  <a:schemeClr val="bg1"/>
                </a:solidFill>
                <a:latin typeface="Segoe UI" panose="020B0502040204020203" pitchFamily="34" charset="0"/>
                <a:cs typeface="Segoe UI" panose="020B0502040204020203" pitchFamily="34" charset="0"/>
              </a:rPr>
              <a:t>Does Azure provide anything that would speed up querying (and exploration) of files in HDFS? </a:t>
            </a:r>
          </a:p>
          <a:p>
            <a:pPr lvl="0"/>
            <a:r>
              <a:rPr lang="en-US" sz="1800" dirty="0">
                <a:solidFill>
                  <a:schemeClr val="bg1"/>
                </a:solidFill>
                <a:latin typeface="Segoe UI" panose="020B0502040204020203" pitchFamily="34" charset="0"/>
                <a:cs typeface="Segoe UI" panose="020B0502040204020203" pitchFamily="34" charset="0"/>
              </a:rPr>
              <a:t>Does Azure provide any tools for visualizing our data? Ideally access to these could be managed with Active Directory.</a:t>
            </a:r>
          </a:p>
        </p:txBody>
      </p:sp>
    </p:spTree>
    <p:extLst>
      <p:ext uri="{BB962C8B-B14F-4D97-AF65-F5344CB8AC3E}">
        <p14:creationId xmlns:p14="http://schemas.microsoft.com/office/powerpoint/2010/main" val="418920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Customer objections</a:t>
            </a:r>
          </a:p>
        </p:txBody>
      </p:sp>
      <p:sp>
        <p:nvSpPr>
          <p:cNvPr id="3" name="Content Placeholder 2"/>
          <p:cNvSpPr>
            <a:spLocks noGrp="1"/>
          </p:cNvSpPr>
          <p:nvPr>
            <p:ph sz="quarter" idx="10"/>
          </p:nvPr>
        </p:nvSpPr>
        <p:spPr>
          <a:xfrm>
            <a:off x="1835088" y="1697955"/>
            <a:ext cx="9442511" cy="4858376"/>
          </a:xfrm>
        </p:spPr>
        <p:txBody>
          <a:bodyPr>
            <a:noAutofit/>
          </a:bodyPr>
          <a:lstStyle/>
          <a:p>
            <a:pPr lvl="0"/>
            <a:r>
              <a:rPr lang="en-US" sz="1800" dirty="0">
                <a:solidFill>
                  <a:schemeClr val="bg1"/>
                </a:solidFill>
                <a:latin typeface="Segoe UI" panose="020B0502040204020203" pitchFamily="34" charset="0"/>
                <a:cs typeface="Segoe UI" panose="020B0502040204020203" pitchFamily="34" charset="0"/>
              </a:rPr>
              <a:t>Are there any additional services in the Azure Marketplace we could use to identify data loaded that contains PII, monitor access to sensitive data and protect the data at rest (via encryption or masking)? </a:t>
            </a:r>
          </a:p>
          <a:p>
            <a:pPr lvl="0"/>
            <a:r>
              <a:rPr lang="en-US" sz="1800" dirty="0">
                <a:solidFill>
                  <a:schemeClr val="bg1"/>
                </a:solidFill>
                <a:latin typeface="Segoe UI" panose="020B0502040204020203" pitchFamily="34" charset="0"/>
                <a:cs typeface="Segoe UI" panose="020B0502040204020203" pitchFamily="34" charset="0"/>
              </a:rPr>
              <a:t>Is HDInsight our only option for running SQL on Hadoop solutions in Azure?</a:t>
            </a:r>
          </a:p>
          <a:p>
            <a:pPr lvl="0"/>
            <a:r>
              <a:rPr lang="en-US" sz="1800" dirty="0">
                <a:solidFill>
                  <a:schemeClr val="bg1"/>
                </a:solidFill>
                <a:latin typeface="Segoe UI" panose="020B0502040204020203" pitchFamily="34" charset="0"/>
                <a:cs typeface="Segoe UI" panose="020B0502040204020203" pitchFamily="34" charset="0"/>
              </a:rPr>
              <a:t>We have heard of Azure Data Lake, but we are not clear about whether this is currently a good fit for our </a:t>
            </a:r>
            <a:r>
              <a:rPr lang="en-US" sz="1800" dirty="0" err="1">
                <a:solidFill>
                  <a:schemeClr val="bg1"/>
                </a:solidFill>
                <a:latin typeface="Segoe UI" panose="020B0502040204020203" pitchFamily="34" charset="0"/>
                <a:cs typeface="Segoe UI" panose="020B0502040204020203" pitchFamily="34" charset="0"/>
              </a:rPr>
              <a:t>PoC</a:t>
            </a:r>
            <a:r>
              <a:rPr lang="en-US" sz="1800" dirty="0">
                <a:solidFill>
                  <a:schemeClr val="bg1"/>
                </a:solidFill>
                <a:latin typeface="Segoe UI" panose="020B0502040204020203" pitchFamily="34" charset="0"/>
                <a:cs typeface="Segoe UI" panose="020B0502040204020203" pitchFamily="34" charset="0"/>
              </a:rPr>
              <a:t> solution, or whether we should be using it for interactive analysis of our data.</a:t>
            </a:r>
          </a:p>
          <a:p>
            <a:pPr lvl="0"/>
            <a:r>
              <a:rPr lang="en-US" sz="1800" dirty="0">
                <a:solidFill>
                  <a:srgbClr val="FFFFFF"/>
                </a:solidFill>
                <a:latin typeface="Segoe UI" panose="020B0502040204020203" pitchFamily="34" charset="0"/>
                <a:cs typeface="Segoe UI" panose="020B0502040204020203" pitchFamily="34" charset="0"/>
              </a:rPr>
              <a:t>We would like to limit access to our SQL DW using centralized Azure Active Directory accounts and groups. Is this possible? I thought I was limited to a user name and password.</a:t>
            </a:r>
            <a:endParaRPr lang="en-US" sz="1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477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bg1"/>
                </a:solidFill>
                <a:latin typeface="Segoe UI" panose="020B0502040204020203" pitchFamily="34" charset="0"/>
                <a:cs typeface="Segoe UI" panose="020B0502040204020203" pitchFamily="34" charset="0"/>
              </a:rPr>
              <a:t>Customer objections</a:t>
            </a:r>
          </a:p>
        </p:txBody>
      </p:sp>
      <p:sp>
        <p:nvSpPr>
          <p:cNvPr id="3" name="Content Placeholder 2"/>
          <p:cNvSpPr>
            <a:spLocks noGrp="1"/>
          </p:cNvSpPr>
          <p:nvPr>
            <p:ph sz="quarter" idx="10"/>
          </p:nvPr>
        </p:nvSpPr>
        <p:spPr>
          <a:xfrm>
            <a:off x="1835088" y="1697955"/>
            <a:ext cx="8820719" cy="4858376"/>
          </a:xfrm>
        </p:spPr>
        <p:txBody>
          <a:bodyPr>
            <a:noAutofit/>
          </a:bodyPr>
          <a:lstStyle/>
          <a:p>
            <a:pPr lvl="0"/>
            <a:r>
              <a:rPr lang="en-US" sz="1800" dirty="0">
                <a:solidFill>
                  <a:srgbClr val="FFFFFF"/>
                </a:solidFill>
                <a:latin typeface="Segoe UI" panose="020B0502040204020203" pitchFamily="34" charset="0"/>
                <a:cs typeface="Segoe UI" panose="020B0502040204020203" pitchFamily="34" charset="0"/>
              </a:rPr>
              <a:t>We’d like our operationalized models to be flexible in the inputs they support. In some cases, we want to provide both the flight and weather data to get a prediction. In others we just want to provide flight data and have the weather looked up. Is this possible?</a:t>
            </a:r>
            <a:endParaRPr lang="en-US" sz="1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4725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case studies</TermName>
          <TermId xmlns="http://schemas.microsoft.com/office/infopath/2007/PartnerControls">558e5a47-34b0-42d3-b7ce-db6684938268</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Ali Harper (GP Strategies Corporation)</DisplayName>
        <AccountId>4670</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https://microsoft.sharepoint.com/sites/Infopedia_G01KC/Media/Thumbnails/G01KC-1-25151/Leader_Whiteboard_Design_CaseStudy_Big_Data_and_Visualization.png</Url>
      <Description>/sites/Infopedia_G01KC/Media/Thumbnails/G01KC-1-25151/Leader_Whiteboard_Design_CaseStudy_Big_Data_and_Visualization.png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118</Value>
      <Value>5</Value>
      <Value>44</Value>
      <Value>21</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big data</TermName>
          <TermId xmlns="http://schemas.microsoft.com/office/infopath/2007/PartnerControls">1846cd89-336e-41b2-84b8-420ae9190036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G01KC-99682991-25151</_dlc_DocId>
    <_dlc_DocIdUrl xmlns="230e9df3-be65-4c73-a93b-d1236ebd677e">
      <Url>https://microsoft.sharepoint.com/sites/Infopedia_G01KC/_layouts/15/DocIdRedir.aspx?ID=G01KC-99682991-25151</Url>
      <Description>G01KC-99682991-25151</Description>
    </_dlc_DocIdUrl>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49BFFC0-C1A6-46B7-A429-755E5131EE70}">
  <ds:schemaRefs>
    <ds:schemaRef ds:uri="Microsoft.SharePoint.Taxonomy.ContentTypeSync"/>
  </ds:schemaRefs>
</ds:datastoreItem>
</file>

<file path=customXml/itemProps2.xml><?xml version="1.0" encoding="utf-8"?>
<ds:datastoreItem xmlns:ds="http://schemas.openxmlformats.org/officeDocument/2006/customXml" ds:itemID="{246E698A-71D6-4F18-AEDA-71CA4407D2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8429A-B66E-47F4-88C9-AF79699CED2F}">
  <ds:schemaRefs>
    <ds:schemaRef ds:uri="http://schemas.microsoft.com/sharepoint/v3/contenttype/forms"/>
  </ds:schemaRefs>
</ds:datastoreItem>
</file>

<file path=customXml/itemProps4.xml><?xml version="1.0" encoding="utf-8"?>
<ds:datastoreItem xmlns:ds="http://schemas.openxmlformats.org/officeDocument/2006/customXml" ds:itemID="{C7C46E54-28C5-4B8A-9814-554D3FD62863}">
  <ds:schemaRefs>
    <ds:schemaRef ds:uri="2478d1b8-79bf-461f-b8e8-704d21601f1a"/>
    <ds:schemaRef ds:uri="http://purl.org/dc/elements/1.1/"/>
    <ds:schemaRef ds:uri="http://schemas.microsoft.com/office/2006/documentManagement/types"/>
    <ds:schemaRef ds:uri="http://schemas.microsoft.com/office/infopath/2007/PartnerControls"/>
    <ds:schemaRef ds:uri="http://schemas.microsoft.com/sharepoint/v3"/>
    <ds:schemaRef ds:uri="http://schemas.microsoft.com/office/2006/metadata/properties"/>
    <ds:schemaRef ds:uri="b3bc04a5-d503-43b1-b98c-a8cf663329d9"/>
    <ds:schemaRef ds:uri="http://purl.org/dc/terms/"/>
    <ds:schemaRef ds:uri="http://purl.org/dc/dcmitype/"/>
    <ds:schemaRef ds:uri="230e9df3-be65-4c73-a93b-d1236ebd677e"/>
    <ds:schemaRef ds:uri="http://schemas.openxmlformats.org/package/2006/metadata/core-properties"/>
    <ds:schemaRef ds:uri="230E9DF3-BE65-4C73-A93B-D1236EBD677E"/>
    <ds:schemaRef ds:uri="http://www.w3.org/XML/1998/namespace"/>
  </ds:schemaRefs>
</ds:datastoreItem>
</file>

<file path=customXml/itemProps5.xml><?xml version="1.0" encoding="utf-8"?>
<ds:datastoreItem xmlns:ds="http://schemas.openxmlformats.org/officeDocument/2006/customXml" ds:itemID="{E9603FF2-7CCC-46DB-A78E-93D8BD4011A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1799</TotalTime>
  <Words>3082</Words>
  <Application>Microsoft Office PowerPoint</Application>
  <PresentationFormat>Widescreen</PresentationFormat>
  <Paragraphs>248</Paragraphs>
  <Slides>36</Slides>
  <Notes>35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Calibri</vt:lpstr>
      <vt:lpstr>Calibri Light</vt:lpstr>
      <vt:lpstr>Consolas</vt:lpstr>
      <vt:lpstr>Segoe Pro</vt:lpstr>
      <vt:lpstr>Segoe Pro Light</vt:lpstr>
      <vt:lpstr>Segoe UI</vt:lpstr>
      <vt:lpstr>Segoe UI Light</vt:lpstr>
      <vt:lpstr>Segoe UI Semilight</vt:lpstr>
      <vt:lpstr>Wingdings</vt:lpstr>
      <vt:lpstr>1_Office Theme</vt:lpstr>
      <vt:lpstr>5-50090_S4_Q3_FY17_Dark_Template</vt:lpstr>
      <vt:lpstr>1_Windows Azure</vt:lpstr>
      <vt:lpstr>Real world whiteboard design session case study </vt:lpstr>
      <vt:lpstr>Step 1:  Review the customer case study</vt:lpstr>
      <vt:lpstr>Customer situation </vt:lpstr>
      <vt:lpstr>Customer situation </vt:lpstr>
      <vt:lpstr>Customer situation </vt:lpstr>
      <vt:lpstr>Customer needs</vt:lpstr>
      <vt:lpstr>Customer objections</vt:lpstr>
      <vt:lpstr>Customer objections</vt:lpstr>
      <vt:lpstr>Customer objections</vt:lpstr>
      <vt:lpstr>Common scenarios</vt:lpstr>
      <vt:lpstr>Step 2: Call to action: Design the solution</vt:lpstr>
      <vt:lpstr>Step 3: Call to action: Present the solution</vt:lpstr>
      <vt:lpstr>Wrap-up</vt:lpstr>
      <vt:lpstr>Preferred target audience</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Big Data &amp; Visualization</dc:title>
  <dc:creator>Karen Fishwick (GP Strategies Corporation)</dc:creator>
  <cp:lastModifiedBy>Jim Rosengarth</cp:lastModifiedBy>
  <cp:revision>33</cp:revision>
  <dcterms:created xsi:type="dcterms:W3CDTF">2016-01-21T23:13:01Z</dcterms:created>
  <dcterms:modified xsi:type="dcterms:W3CDTF">2017-09-11T15:49:00Z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_dlc_policyId">
    <vt:lpwstr/>
  </property>
  <property fmtid="{D5CDD505-2E9C-101B-9397-08002B2CF9AE}" pid="4" name="Confidentiality">
    <vt:lpwstr>5;#Microsoft confidential|461efa83-0283-486a-a8d5-943328f3693f</vt:lpwstr>
  </property>
  <property fmtid="{D5CDD505-2E9C-101B-9397-08002B2CF9AE}" pid="5" name="FolderExtensions">
    <vt:lpwstr/>
  </property>
  <property fmtid="{D5CDD505-2E9C-101B-9397-08002B2CF9AE}" pid="6" name="ItemRetentionFormula">
    <vt:lpwstr/>
  </property>
  <property fmtid="{D5CDD505-2E9C-101B-9397-08002B2CF9AE}" pid="7" name="_dlc_DocIdItemGuid">
    <vt:lpwstr>2e7eec56-f6fb-46a1-b6d6-287b142f1439</vt:lpwstr>
  </property>
  <property fmtid="{D5CDD505-2E9C-101B-9397-08002B2CF9AE}" pid="8" name="TaxKeyword">
    <vt:lpwstr/>
  </property>
  <property fmtid="{D5CDD505-2E9C-101B-9397-08002B2CF9AE}" pid="9" name="of67e5d4b76f4a9db8769983fda9cec0">
    <vt:lpwstr/>
  </property>
  <property fmtid="{D5CDD505-2E9C-101B-9397-08002B2CF9AE}" pid="10" name="NewsType">
    <vt:lpwstr/>
  </property>
  <property fmtid="{D5CDD505-2E9C-101B-9397-08002B2CF9AE}" pid="11" name="Region">
    <vt:lpwstr/>
  </property>
  <property fmtid="{D5CDD505-2E9C-101B-9397-08002B2CF9AE}" pid="12" name="ItemType">
    <vt:lpwstr>44;#case studies|558e5a47-34b0-42d3-b7ce-db6684938268</vt:lpwstr>
  </property>
  <property fmtid="{D5CDD505-2E9C-101B-9397-08002B2CF9AE}" pid="13" name="ga0c0bf70a6644469c61b3efa7025301">
    <vt:lpwstr/>
  </property>
  <property fmtid="{D5CDD505-2E9C-101B-9397-08002B2CF9AE}" pid="14" name="Industries">
    <vt:lpwstr/>
  </property>
  <property fmtid="{D5CDD505-2E9C-101B-9397-08002B2CF9AE}" pid="15" name="MSProducts">
    <vt:lpwstr/>
  </property>
  <property fmtid="{D5CDD505-2E9C-101B-9397-08002B2CF9AE}" pid="16" name="Competitors">
    <vt:lpwstr/>
  </property>
  <property fmtid="{D5CDD505-2E9C-101B-9397-08002B2CF9AE}" pid="17" name="SMSGDomain">
    <vt:lpwstr>21;#Cloud and Enterprise|adc2fe87-c79a-4ded-a449-3f86b954069d</vt:lpwstr>
  </property>
  <property fmtid="{D5CDD505-2E9C-101B-9397-08002B2CF9AE}" pid="18" name="ExperienceContentType">
    <vt:lpwstr/>
  </property>
  <property fmtid="{D5CDD505-2E9C-101B-9397-08002B2CF9AE}" pid="19" name="BusinessArchitecture">
    <vt:lpwstr/>
  </property>
  <property fmtid="{D5CDD505-2E9C-101B-9397-08002B2CF9AE}" pid="20" name="Products">
    <vt:lpwstr/>
  </property>
  <property fmtid="{D5CDD505-2E9C-101B-9397-08002B2CF9AE}" pid="21" name="l6f004f21209409da86a713c0f24627d">
    <vt:lpwstr/>
  </property>
  <property fmtid="{D5CDD505-2E9C-101B-9397-08002B2CF9AE}" pid="22" name="Topics">
    <vt:lpwstr>118;#big data|1846cd89-336e-41b2-84b8-420ae9190036</vt:lpwstr>
  </property>
  <property fmtid="{D5CDD505-2E9C-101B-9397-08002B2CF9AE}" pid="23" name="Groups">
    <vt:lpwstr/>
  </property>
  <property fmtid="{D5CDD505-2E9C-101B-9397-08002B2CF9AE}" pid="24" name="MSProductsTaxHTField0">
    <vt:lpwstr/>
  </property>
  <property fmtid="{D5CDD505-2E9C-101B-9397-08002B2CF9AE}" pid="25" name="e8080b0481964c759b2c36ae49591b31">
    <vt:lpwstr/>
  </property>
  <property fmtid="{D5CDD505-2E9C-101B-9397-08002B2CF9AE}" pid="26" name="Languages">
    <vt:lpwstr/>
  </property>
  <property fmtid="{D5CDD505-2E9C-101B-9397-08002B2CF9AE}" pid="27" name="TechnicalLevel">
    <vt:lpwstr/>
  </property>
  <property fmtid="{D5CDD505-2E9C-101B-9397-08002B2CF9AE}" pid="28" name="Audiences">
    <vt:lpwstr/>
  </property>
  <property fmtid="{D5CDD505-2E9C-101B-9397-08002B2CF9AE}" pid="29" name="ldac8aee9d1f469e8cd8c3f8d6a615f2">
    <vt:lpwstr/>
  </property>
  <property fmtid="{D5CDD505-2E9C-101B-9397-08002B2CF9AE}" pid="30" name="EmployeeRole">
    <vt:lpwstr/>
  </property>
  <property fmtid="{D5CDD505-2E9C-101B-9397-08002B2CF9AE}" pid="31" name="NewsTopic">
    <vt:lpwstr/>
  </property>
  <property fmtid="{D5CDD505-2E9C-101B-9397-08002B2CF9AE}" pid="32" name="Roles">
    <vt:lpwstr/>
  </property>
  <property fmtid="{D5CDD505-2E9C-101B-9397-08002B2CF9AE}" pid="33" name="NewsSource">
    <vt:lpwstr/>
  </property>
  <property fmtid="{D5CDD505-2E9C-101B-9397-08002B2CF9AE}" pid="34" name="SMSGTags">
    <vt:lpwstr/>
  </property>
  <property fmtid="{D5CDD505-2E9C-101B-9397-08002B2CF9AE}" pid="35" name="MSPhysicalGeography">
    <vt:lpwstr/>
  </property>
  <property fmtid="{D5CDD505-2E9C-101B-9397-08002B2CF9AE}" pid="36" name="EnterpriseDomainTags">
    <vt:lpwstr/>
  </property>
  <property fmtid="{D5CDD505-2E9C-101B-9397-08002B2CF9AE}" pid="37" name="j3562c58ee414e028925bc902cfc01a1">
    <vt:lpwstr/>
  </property>
  <property fmtid="{D5CDD505-2E9C-101B-9397-08002B2CF9AE}" pid="38" name="Segments">
    <vt:lpwstr/>
  </property>
  <property fmtid="{D5CDD505-2E9C-101B-9397-08002B2CF9AE}" pid="39" name="Partners">
    <vt:lpwstr/>
  </property>
  <property fmtid="{D5CDD505-2E9C-101B-9397-08002B2CF9AE}" pid="40" name="ActivitiesAndPrograms">
    <vt:lpwstr/>
  </property>
  <property fmtid="{D5CDD505-2E9C-101B-9397-08002B2CF9AE}" pid="41" name="la4444b61d19467597d63190b69ac227">
    <vt:lpwstr/>
  </property>
  <property fmtid="{D5CDD505-2E9C-101B-9397-08002B2CF9AE}" pid="42" name="_docset_NoMedatataSyncRequired">
    <vt:lpwstr>False</vt:lpwstr>
  </property>
  <property fmtid="{D5CDD505-2E9C-101B-9397-08002B2CF9AE}" pid="43" name="ParentID1">
    <vt:lpwstr/>
  </property>
</Properties>
</file>